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5" r:id="rId6"/>
    <p:sldId id="266" r:id="rId7"/>
    <p:sldId id="267" r:id="rId8"/>
    <p:sldId id="268" r:id="rId9"/>
    <p:sldId id="269" r:id="rId10"/>
    <p:sldId id="270" r:id="rId11"/>
    <p:sldId id="271" r:id="rId12"/>
    <p:sldId id="272" r:id="rId13"/>
    <p:sldId id="273" r:id="rId14"/>
    <p:sldId id="260"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6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1278008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2991865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C618-1A44-4495-9F61-0ED4A7D4C594}"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11054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1049362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C618-1A44-4495-9F61-0ED4A7D4C594}"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96857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175184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1730122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313585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3646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4008908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1760560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380837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529596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19536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2066785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ADF87D2-58C0-43D2-BC3B-7E8661FED6D2}" type="datetimeFigureOut">
              <a:rPr lang="zh-CN" altLang="en-US" smtClean="0"/>
              <a:t>2020/6/5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4075852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DF87D2-58C0-43D2-BC3B-7E8661FED6D2}" type="datetimeFigureOut">
              <a:rPr lang="zh-CN" altLang="en-US" smtClean="0"/>
              <a:t>2020/6/5 Friday</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33BC618-1A44-4495-9F61-0ED4A7D4C594}" type="slidenum">
              <a:rPr lang="zh-CN" altLang="en-US" smtClean="0"/>
              <a:t>‹#›</a:t>
            </a:fld>
            <a:endParaRPr lang="zh-CN" altLang="en-US"/>
          </a:p>
        </p:txBody>
      </p:sp>
    </p:spTree>
    <p:extLst>
      <p:ext uri="{BB962C8B-B14F-4D97-AF65-F5344CB8AC3E}">
        <p14:creationId xmlns:p14="http://schemas.microsoft.com/office/powerpoint/2010/main" val="24801795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B8DCA-6D4A-475D-8429-C875A243354E}"/>
              </a:ext>
            </a:extLst>
          </p:cNvPr>
          <p:cNvSpPr>
            <a:spLocks noGrp="1"/>
          </p:cNvSpPr>
          <p:nvPr>
            <p:ph type="ctrTitle"/>
          </p:nvPr>
        </p:nvSpPr>
        <p:spPr/>
        <p:txBody>
          <a:bodyPr/>
          <a:lstStyle/>
          <a:p>
            <a:r>
              <a:rPr lang="zh-CN" altLang="zh-CN" b="1" dirty="0"/>
              <a:t>图像运动模糊鲁棒的人脸识别系统研究与实现</a:t>
            </a:r>
            <a:endParaRPr lang="zh-CN" altLang="en-US" dirty="0"/>
          </a:p>
        </p:txBody>
      </p:sp>
      <p:sp>
        <p:nvSpPr>
          <p:cNvPr id="3" name="副标题 2">
            <a:extLst>
              <a:ext uri="{FF2B5EF4-FFF2-40B4-BE49-F238E27FC236}">
                <a16:creationId xmlns:a16="http://schemas.microsoft.com/office/drawing/2014/main" id="{662AE15A-EDF8-484B-849E-7CEF07C61E3E}"/>
              </a:ext>
            </a:extLst>
          </p:cNvPr>
          <p:cNvSpPr>
            <a:spLocks noGrp="1"/>
          </p:cNvSpPr>
          <p:nvPr>
            <p:ph type="subTitle" idx="1"/>
          </p:nvPr>
        </p:nvSpPr>
        <p:spPr/>
        <p:txBody>
          <a:bodyPr/>
          <a:lstStyle/>
          <a:p>
            <a:r>
              <a:rPr lang="zh-CN" altLang="en-US" dirty="0"/>
              <a:t>答辩人：关桥</a:t>
            </a:r>
            <a:r>
              <a:rPr lang="en-US" altLang="zh-CN" dirty="0"/>
              <a:t>1160300614                                              </a:t>
            </a:r>
            <a:r>
              <a:rPr lang="zh-CN" altLang="en-US" dirty="0"/>
              <a:t>指导教师：李治军</a:t>
            </a:r>
          </a:p>
        </p:txBody>
      </p:sp>
    </p:spTree>
    <p:extLst>
      <p:ext uri="{BB962C8B-B14F-4D97-AF65-F5344CB8AC3E}">
        <p14:creationId xmlns:p14="http://schemas.microsoft.com/office/powerpoint/2010/main" val="111003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A1A16-2F58-4354-B70E-8413AE33C12F}"/>
              </a:ext>
            </a:extLst>
          </p:cNvPr>
          <p:cNvSpPr>
            <a:spLocks noGrp="1"/>
          </p:cNvSpPr>
          <p:nvPr>
            <p:ph type="title"/>
          </p:nvPr>
        </p:nvSpPr>
        <p:spPr>
          <a:xfrm>
            <a:off x="677334" y="609600"/>
            <a:ext cx="8596668" cy="704295"/>
          </a:xfrm>
        </p:spPr>
        <p:txBody>
          <a:bodyPr/>
          <a:lstStyle/>
          <a:p>
            <a:r>
              <a:rPr lang="en-US" altLang="zh-CN" dirty="0"/>
              <a:t>TSA</a:t>
            </a:r>
            <a:r>
              <a:rPr lang="zh-CN" altLang="en-US" dirty="0"/>
              <a:t>融合超分辨率</a:t>
            </a:r>
          </a:p>
        </p:txBody>
      </p:sp>
      <p:sp>
        <p:nvSpPr>
          <p:cNvPr id="3" name="内容占位符 2">
            <a:extLst>
              <a:ext uri="{FF2B5EF4-FFF2-40B4-BE49-F238E27FC236}">
                <a16:creationId xmlns:a16="http://schemas.microsoft.com/office/drawing/2014/main" id="{64FA3FD4-B52E-4FB9-A2CE-16CAA0FC992A}"/>
              </a:ext>
            </a:extLst>
          </p:cNvPr>
          <p:cNvSpPr>
            <a:spLocks noGrp="1"/>
          </p:cNvSpPr>
          <p:nvPr>
            <p:ph idx="1"/>
          </p:nvPr>
        </p:nvSpPr>
        <p:spPr>
          <a:xfrm>
            <a:off x="677334" y="1313895"/>
            <a:ext cx="8596668" cy="4727467"/>
          </a:xfrm>
        </p:spPr>
        <p:txBody>
          <a:bodyPr/>
          <a:lstStyle/>
          <a:p>
            <a:endParaRPr lang="zh-CN" altLang="en-US" dirty="0"/>
          </a:p>
        </p:txBody>
      </p:sp>
      <p:pic>
        <p:nvPicPr>
          <p:cNvPr id="4" name="图片 3">
            <a:extLst>
              <a:ext uri="{FF2B5EF4-FFF2-40B4-BE49-F238E27FC236}">
                <a16:creationId xmlns:a16="http://schemas.microsoft.com/office/drawing/2014/main" id="{C42A3C5F-C270-4A67-8DA4-DFFF7C93D200}"/>
              </a:ext>
            </a:extLst>
          </p:cNvPr>
          <p:cNvPicPr/>
          <p:nvPr/>
        </p:nvPicPr>
        <p:blipFill>
          <a:blip r:embed="rId2"/>
          <a:stretch>
            <a:fillRect/>
          </a:stretch>
        </p:blipFill>
        <p:spPr>
          <a:xfrm>
            <a:off x="2334086" y="1247239"/>
            <a:ext cx="4945602" cy="5001161"/>
          </a:xfrm>
          <a:prstGeom prst="rect">
            <a:avLst/>
          </a:prstGeom>
        </p:spPr>
      </p:pic>
    </p:spTree>
    <p:extLst>
      <p:ext uri="{BB962C8B-B14F-4D97-AF65-F5344CB8AC3E}">
        <p14:creationId xmlns:p14="http://schemas.microsoft.com/office/powerpoint/2010/main" val="3179442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9B227-6939-43B6-94AB-DBB3A62AB094}"/>
              </a:ext>
            </a:extLst>
          </p:cNvPr>
          <p:cNvSpPr>
            <a:spLocks noGrp="1"/>
          </p:cNvSpPr>
          <p:nvPr>
            <p:ph type="title"/>
          </p:nvPr>
        </p:nvSpPr>
        <p:spPr>
          <a:xfrm>
            <a:off x="677334" y="609600"/>
            <a:ext cx="8596668" cy="686540"/>
          </a:xfrm>
        </p:spPr>
        <p:txBody>
          <a:bodyPr/>
          <a:lstStyle/>
          <a:p>
            <a:r>
              <a:rPr lang="zh-CN" altLang="en-US" dirty="0"/>
              <a:t>优化方式</a:t>
            </a:r>
          </a:p>
        </p:txBody>
      </p:sp>
      <p:sp>
        <p:nvSpPr>
          <p:cNvPr id="3" name="内容占位符 2">
            <a:extLst>
              <a:ext uri="{FF2B5EF4-FFF2-40B4-BE49-F238E27FC236}">
                <a16:creationId xmlns:a16="http://schemas.microsoft.com/office/drawing/2014/main" id="{48D3ED74-C5F1-46BB-8FEA-6168417E9598}"/>
              </a:ext>
            </a:extLst>
          </p:cNvPr>
          <p:cNvSpPr>
            <a:spLocks noGrp="1"/>
          </p:cNvSpPr>
          <p:nvPr>
            <p:ph idx="1"/>
          </p:nvPr>
        </p:nvSpPr>
        <p:spPr>
          <a:xfrm>
            <a:off x="677334" y="1296141"/>
            <a:ext cx="8596668" cy="4745222"/>
          </a:xfrm>
        </p:spPr>
        <p:txBody>
          <a:bodyPr>
            <a:normAutofit/>
          </a:bodyPr>
          <a:lstStyle/>
          <a:p>
            <a:r>
              <a:rPr lang="zh-CN" altLang="zh-CN" sz="2800" dirty="0"/>
              <a:t>两步恢复——鲁棒方法的实现</a:t>
            </a:r>
            <a:endParaRPr lang="en-US" altLang="zh-CN" sz="2800" dirty="0"/>
          </a:p>
          <a:p>
            <a:pPr lvl="1"/>
            <a:r>
              <a:rPr lang="zh-CN" altLang="en-US" sz="2200" dirty="0"/>
              <a:t>有效地消除了前一种模型无法处理的严重运动模糊，提高了恢复质量</a:t>
            </a:r>
            <a:endParaRPr lang="en-US" altLang="zh-CN" sz="2200" dirty="0"/>
          </a:p>
          <a:p>
            <a:pPr lvl="1"/>
            <a:r>
              <a:rPr lang="zh-CN" altLang="en-US" sz="2200" dirty="0"/>
              <a:t>减少了输出帧之间的不一致性。</a:t>
            </a:r>
            <a:endParaRPr lang="en-US" altLang="zh-CN" sz="2200" dirty="0"/>
          </a:p>
          <a:p>
            <a:r>
              <a:rPr lang="zh-CN" altLang="en-US" sz="2800" dirty="0"/>
              <a:t>固定其融合帧数为七帧</a:t>
            </a:r>
            <a:endParaRPr lang="en-US" altLang="zh-CN" sz="2800" dirty="0"/>
          </a:p>
          <a:p>
            <a:pPr lvl="1"/>
            <a:r>
              <a:rPr lang="zh-CN" altLang="en-US" sz="2200" dirty="0"/>
              <a:t>对于快速运动的图像，我们通过对连续帧的对齐融合实现隐式运动补偿来达到输出帧去模糊以及超分辨率的结果，如果融合帧数过少，隐式运动补偿不足，对于严重的运动模糊仍不具备恢复能力，而如果融合的帧数越多，系统所要耗费的时间也就越多，所以权衡再三，我们决定使用七帧作为融合的基础。</a:t>
            </a:r>
          </a:p>
        </p:txBody>
      </p:sp>
    </p:spTree>
    <p:extLst>
      <p:ext uri="{BB962C8B-B14F-4D97-AF65-F5344CB8AC3E}">
        <p14:creationId xmlns:p14="http://schemas.microsoft.com/office/powerpoint/2010/main" val="1098783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B5D5F-C2BE-4AFA-9FE8-98069D63D59D}"/>
              </a:ext>
            </a:extLst>
          </p:cNvPr>
          <p:cNvSpPr>
            <a:spLocks noGrp="1"/>
          </p:cNvSpPr>
          <p:nvPr>
            <p:ph type="title"/>
          </p:nvPr>
        </p:nvSpPr>
        <p:spPr>
          <a:xfrm>
            <a:off x="677334" y="609600"/>
            <a:ext cx="8596668" cy="704295"/>
          </a:xfrm>
        </p:spPr>
        <p:txBody>
          <a:bodyPr/>
          <a:lstStyle/>
          <a:p>
            <a:r>
              <a:rPr lang="zh-CN" altLang="en-US" dirty="0"/>
              <a:t>优化后运行结果分析</a:t>
            </a:r>
          </a:p>
        </p:txBody>
      </p:sp>
      <p:sp>
        <p:nvSpPr>
          <p:cNvPr id="3" name="内容占位符 2">
            <a:extLst>
              <a:ext uri="{FF2B5EF4-FFF2-40B4-BE49-F238E27FC236}">
                <a16:creationId xmlns:a16="http://schemas.microsoft.com/office/drawing/2014/main" id="{A2F9E891-0AD4-4598-8153-A616FA040FCC}"/>
              </a:ext>
            </a:extLst>
          </p:cNvPr>
          <p:cNvSpPr>
            <a:spLocks noGrp="1"/>
          </p:cNvSpPr>
          <p:nvPr>
            <p:ph idx="1"/>
          </p:nvPr>
        </p:nvSpPr>
        <p:spPr>
          <a:xfrm>
            <a:off x="6232124" y="1313895"/>
            <a:ext cx="3041878" cy="4727467"/>
          </a:xfrm>
        </p:spPr>
        <p:txBody>
          <a:bodyPr>
            <a:normAutofit/>
          </a:bodyPr>
          <a:lstStyle/>
          <a:p>
            <a:r>
              <a:rPr lang="en-US" altLang="zh-CN" sz="2800" dirty="0"/>
              <a:t>Vid4</a:t>
            </a:r>
            <a:r>
              <a:rPr lang="zh-CN" altLang="en-US" sz="2800" dirty="0"/>
              <a:t>数据集超分结果</a:t>
            </a:r>
            <a:endParaRPr lang="en-US" altLang="zh-CN" sz="2800" dirty="0"/>
          </a:p>
          <a:p>
            <a:endParaRPr lang="en-US" altLang="zh-CN" sz="2800" dirty="0"/>
          </a:p>
          <a:p>
            <a:r>
              <a:rPr lang="en-US" altLang="zh-CN" sz="2800" dirty="0"/>
              <a:t>Vimeo</a:t>
            </a:r>
            <a:r>
              <a:rPr lang="zh-CN" altLang="en-US" sz="2800" dirty="0"/>
              <a:t>数据集超分结果</a:t>
            </a:r>
            <a:endParaRPr lang="en-US" altLang="zh-CN" sz="2800" dirty="0"/>
          </a:p>
          <a:p>
            <a:endParaRPr lang="en-US" altLang="zh-CN" sz="2800" dirty="0"/>
          </a:p>
          <a:p>
            <a:r>
              <a:rPr lang="en-US" altLang="zh-CN" sz="2800" dirty="0"/>
              <a:t>REDS4</a:t>
            </a:r>
            <a:r>
              <a:rPr lang="zh-CN" altLang="en-US" sz="2800" dirty="0"/>
              <a:t>数据集上去模糊结果</a:t>
            </a:r>
          </a:p>
        </p:txBody>
      </p:sp>
      <p:pic>
        <p:nvPicPr>
          <p:cNvPr id="4" name="图片 3">
            <a:extLst>
              <a:ext uri="{FF2B5EF4-FFF2-40B4-BE49-F238E27FC236}">
                <a16:creationId xmlns:a16="http://schemas.microsoft.com/office/drawing/2014/main" id="{2B8F67E8-2726-43B2-AC40-7E093AF4CA45}"/>
              </a:ext>
            </a:extLst>
          </p:cNvPr>
          <p:cNvPicPr/>
          <p:nvPr/>
        </p:nvPicPr>
        <p:blipFill>
          <a:blip r:embed="rId2"/>
          <a:stretch>
            <a:fillRect/>
          </a:stretch>
        </p:blipFill>
        <p:spPr>
          <a:xfrm>
            <a:off x="677334" y="1284447"/>
            <a:ext cx="5400040" cy="1467485"/>
          </a:xfrm>
          <a:prstGeom prst="rect">
            <a:avLst/>
          </a:prstGeom>
        </p:spPr>
      </p:pic>
      <p:pic>
        <p:nvPicPr>
          <p:cNvPr id="5" name="图片 4">
            <a:extLst>
              <a:ext uri="{FF2B5EF4-FFF2-40B4-BE49-F238E27FC236}">
                <a16:creationId xmlns:a16="http://schemas.microsoft.com/office/drawing/2014/main" id="{D0FEBDD5-BC0B-42ED-82A9-3BBD91BCC9A5}"/>
              </a:ext>
            </a:extLst>
          </p:cNvPr>
          <p:cNvPicPr/>
          <p:nvPr/>
        </p:nvPicPr>
        <p:blipFill>
          <a:blip r:embed="rId3"/>
          <a:stretch>
            <a:fillRect/>
          </a:stretch>
        </p:blipFill>
        <p:spPr>
          <a:xfrm>
            <a:off x="677334" y="2839086"/>
            <a:ext cx="5400040" cy="1175385"/>
          </a:xfrm>
          <a:prstGeom prst="rect">
            <a:avLst/>
          </a:prstGeom>
        </p:spPr>
      </p:pic>
      <p:pic>
        <p:nvPicPr>
          <p:cNvPr id="6" name="图片 5">
            <a:extLst>
              <a:ext uri="{FF2B5EF4-FFF2-40B4-BE49-F238E27FC236}">
                <a16:creationId xmlns:a16="http://schemas.microsoft.com/office/drawing/2014/main" id="{34368AB8-9014-488B-B4B2-AF432EE63F95}"/>
              </a:ext>
            </a:extLst>
          </p:cNvPr>
          <p:cNvPicPr/>
          <p:nvPr/>
        </p:nvPicPr>
        <p:blipFill>
          <a:blip r:embed="rId4"/>
          <a:stretch>
            <a:fillRect/>
          </a:stretch>
        </p:blipFill>
        <p:spPr>
          <a:xfrm>
            <a:off x="677334" y="4228763"/>
            <a:ext cx="5400040" cy="1170305"/>
          </a:xfrm>
          <a:prstGeom prst="rect">
            <a:avLst/>
          </a:prstGeom>
        </p:spPr>
      </p:pic>
    </p:spTree>
    <p:extLst>
      <p:ext uri="{BB962C8B-B14F-4D97-AF65-F5344CB8AC3E}">
        <p14:creationId xmlns:p14="http://schemas.microsoft.com/office/powerpoint/2010/main" val="2459203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B65D4-E1F8-4048-A04B-5C5F13979087}"/>
              </a:ext>
            </a:extLst>
          </p:cNvPr>
          <p:cNvSpPr>
            <a:spLocks noGrp="1"/>
          </p:cNvSpPr>
          <p:nvPr>
            <p:ph type="title"/>
          </p:nvPr>
        </p:nvSpPr>
        <p:spPr>
          <a:xfrm>
            <a:off x="677334" y="609600"/>
            <a:ext cx="8596668" cy="739806"/>
          </a:xfrm>
        </p:spPr>
        <p:txBody>
          <a:bodyPr/>
          <a:lstStyle/>
          <a:p>
            <a:r>
              <a:rPr lang="zh-CN" altLang="zh-CN" dirty="0"/>
              <a:t>人脸识别系统设计和实现</a:t>
            </a:r>
            <a:endParaRPr lang="zh-CN" altLang="en-US" dirty="0"/>
          </a:p>
        </p:txBody>
      </p:sp>
      <p:sp>
        <p:nvSpPr>
          <p:cNvPr id="3" name="内容占位符 2">
            <a:extLst>
              <a:ext uri="{FF2B5EF4-FFF2-40B4-BE49-F238E27FC236}">
                <a16:creationId xmlns:a16="http://schemas.microsoft.com/office/drawing/2014/main" id="{01D512ED-851F-4691-A94E-8CD2ACFAB91E}"/>
              </a:ext>
            </a:extLst>
          </p:cNvPr>
          <p:cNvSpPr>
            <a:spLocks noGrp="1"/>
          </p:cNvSpPr>
          <p:nvPr>
            <p:ph idx="1"/>
          </p:nvPr>
        </p:nvSpPr>
        <p:spPr>
          <a:xfrm>
            <a:off x="677334" y="1349407"/>
            <a:ext cx="8596668" cy="4691956"/>
          </a:xfrm>
        </p:spPr>
        <p:txBody>
          <a:bodyPr>
            <a:normAutofit/>
          </a:bodyPr>
          <a:lstStyle/>
          <a:p>
            <a:r>
              <a:rPr lang="zh-CN" altLang="en-US" sz="2800" dirty="0"/>
              <a:t>基于</a:t>
            </a:r>
            <a:r>
              <a:rPr lang="en-US" altLang="zh-CN" sz="2800" dirty="0"/>
              <a:t>MTCNN</a:t>
            </a:r>
            <a:r>
              <a:rPr lang="zh-CN" altLang="en-US" sz="2800" dirty="0"/>
              <a:t>架构的设计思路</a:t>
            </a:r>
            <a:endParaRPr lang="en-US" altLang="zh-CN" sz="2800" dirty="0"/>
          </a:p>
          <a:p>
            <a:r>
              <a:rPr lang="zh-CN" altLang="en-US" sz="2800" dirty="0"/>
              <a:t>人脸检测识别进一步优化实现</a:t>
            </a:r>
            <a:endParaRPr lang="en-US" altLang="zh-CN" sz="2800" dirty="0"/>
          </a:p>
          <a:p>
            <a:r>
              <a:rPr lang="zh-CN" altLang="en-US" sz="2800" dirty="0"/>
              <a:t>优化后结果分析</a:t>
            </a:r>
          </a:p>
        </p:txBody>
      </p:sp>
    </p:spTree>
    <p:extLst>
      <p:ext uri="{BB962C8B-B14F-4D97-AF65-F5344CB8AC3E}">
        <p14:creationId xmlns:p14="http://schemas.microsoft.com/office/powerpoint/2010/main" val="3123512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8EDE5-7540-4E73-9406-10DFCA1B4676}"/>
              </a:ext>
            </a:extLst>
          </p:cNvPr>
          <p:cNvSpPr>
            <a:spLocks noGrp="1"/>
          </p:cNvSpPr>
          <p:nvPr>
            <p:ph type="title"/>
          </p:nvPr>
        </p:nvSpPr>
        <p:spPr>
          <a:xfrm>
            <a:off x="677334" y="609600"/>
            <a:ext cx="3672724" cy="1547674"/>
          </a:xfrm>
        </p:spPr>
        <p:txBody>
          <a:bodyPr>
            <a:normAutofit/>
          </a:bodyPr>
          <a:lstStyle/>
          <a:p>
            <a:r>
              <a:rPr lang="zh-CN" altLang="en-US" dirty="0"/>
              <a:t>基于</a:t>
            </a:r>
            <a:r>
              <a:rPr lang="en-US" altLang="zh-CN" dirty="0"/>
              <a:t>MTCNN</a:t>
            </a:r>
            <a:r>
              <a:rPr lang="zh-CN" altLang="en-US" dirty="0"/>
              <a:t>架构的设计思路</a:t>
            </a:r>
          </a:p>
        </p:txBody>
      </p:sp>
      <p:sp>
        <p:nvSpPr>
          <p:cNvPr id="3" name="内容占位符 2">
            <a:extLst>
              <a:ext uri="{FF2B5EF4-FFF2-40B4-BE49-F238E27FC236}">
                <a16:creationId xmlns:a16="http://schemas.microsoft.com/office/drawing/2014/main" id="{52E9EA82-482D-4B87-A3F5-0C0A59611A98}"/>
              </a:ext>
            </a:extLst>
          </p:cNvPr>
          <p:cNvSpPr>
            <a:spLocks noGrp="1"/>
          </p:cNvSpPr>
          <p:nvPr>
            <p:ph idx="1"/>
          </p:nvPr>
        </p:nvSpPr>
        <p:spPr>
          <a:xfrm>
            <a:off x="677334" y="1864311"/>
            <a:ext cx="3566192" cy="4177052"/>
          </a:xfrm>
        </p:spPr>
        <p:txBody>
          <a:bodyPr>
            <a:normAutofit/>
          </a:bodyPr>
          <a:lstStyle/>
          <a:p>
            <a:r>
              <a:rPr lang="zh-CN" altLang="en-US" sz="2400" dirty="0"/>
              <a:t>图像金字塔变换</a:t>
            </a:r>
            <a:endParaRPr lang="en-US" altLang="zh-CN" sz="2400" dirty="0"/>
          </a:p>
          <a:p>
            <a:r>
              <a:rPr lang="en-US" altLang="zh-CN" sz="2400" dirty="0"/>
              <a:t>P-Net</a:t>
            </a:r>
            <a:r>
              <a:rPr lang="zh-CN" altLang="en-US" sz="2400" dirty="0"/>
              <a:t>生成人脸候选框</a:t>
            </a:r>
            <a:endParaRPr lang="en-US" altLang="zh-CN" sz="2400" dirty="0"/>
          </a:p>
          <a:p>
            <a:r>
              <a:rPr lang="en-US" altLang="zh-CN" sz="2400" dirty="0"/>
              <a:t>R-Net</a:t>
            </a:r>
            <a:r>
              <a:rPr lang="zh-CN" altLang="en-US" sz="2400" dirty="0"/>
              <a:t>去除效果较差的候选框</a:t>
            </a:r>
            <a:endParaRPr lang="en-US" altLang="zh-CN" sz="2400" dirty="0"/>
          </a:p>
          <a:p>
            <a:r>
              <a:rPr lang="en-US" altLang="zh-CN" sz="2400" dirty="0"/>
              <a:t>O-Net</a:t>
            </a:r>
            <a:r>
              <a:rPr lang="zh-CN" altLang="en-US" sz="2400" dirty="0"/>
              <a:t>对人脸特征点进行回归</a:t>
            </a:r>
          </a:p>
        </p:txBody>
      </p:sp>
      <p:pic>
        <p:nvPicPr>
          <p:cNvPr id="1026" name="图片 1">
            <a:extLst>
              <a:ext uri="{FF2B5EF4-FFF2-40B4-BE49-F238E27FC236}">
                <a16:creationId xmlns:a16="http://schemas.microsoft.com/office/drawing/2014/main" id="{37F804F4-CDE3-4548-84AC-BB27EF8BE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691" y="497717"/>
            <a:ext cx="4791311" cy="5543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768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30EBD87-5711-4C0A-9231-7C9E0087FEFF}"/>
              </a:ext>
            </a:extLst>
          </p:cNvPr>
          <p:cNvSpPr>
            <a:spLocks noGrp="1"/>
          </p:cNvSpPr>
          <p:nvPr>
            <p:ph idx="1"/>
          </p:nvPr>
        </p:nvSpPr>
        <p:spPr>
          <a:xfrm>
            <a:off x="677334" y="363984"/>
            <a:ext cx="8596668" cy="5677378"/>
          </a:xfrm>
        </p:spPr>
        <p:txBody>
          <a:bodyPr>
            <a:normAutofit/>
          </a:bodyPr>
          <a:lstStyle/>
          <a:p>
            <a:r>
              <a:rPr lang="en-US" altLang="zh-CN" sz="2400" dirty="0"/>
              <a:t>P-Net</a:t>
            </a:r>
          </a:p>
          <a:p>
            <a:endParaRPr lang="en-US" altLang="zh-CN" sz="2400" dirty="0"/>
          </a:p>
          <a:p>
            <a:pPr marL="0" indent="0">
              <a:buNone/>
            </a:pPr>
            <a:endParaRPr lang="en-US" altLang="zh-CN" sz="2400" dirty="0"/>
          </a:p>
          <a:p>
            <a:pPr marL="0" indent="0">
              <a:buNone/>
            </a:pPr>
            <a:endParaRPr lang="en-US" altLang="zh-CN" sz="2400" dirty="0"/>
          </a:p>
          <a:p>
            <a:r>
              <a:rPr lang="en-US" altLang="zh-CN" sz="2400" dirty="0"/>
              <a:t>R-Net</a:t>
            </a:r>
          </a:p>
          <a:p>
            <a:endParaRPr lang="en-US" altLang="zh-CN" sz="2400" dirty="0"/>
          </a:p>
          <a:p>
            <a:endParaRPr lang="en-US" altLang="zh-CN" sz="2400" dirty="0"/>
          </a:p>
          <a:p>
            <a:endParaRPr lang="en-US" altLang="zh-CN" sz="2400" dirty="0"/>
          </a:p>
          <a:p>
            <a:r>
              <a:rPr lang="en-US" altLang="zh-CN" sz="2400" dirty="0"/>
              <a:t>O-Net</a:t>
            </a:r>
            <a:endParaRPr lang="zh-CN" altLang="en-US" sz="2400" dirty="0"/>
          </a:p>
        </p:txBody>
      </p:sp>
      <p:pic>
        <p:nvPicPr>
          <p:cNvPr id="4" name="图片 3">
            <a:extLst>
              <a:ext uri="{FF2B5EF4-FFF2-40B4-BE49-F238E27FC236}">
                <a16:creationId xmlns:a16="http://schemas.microsoft.com/office/drawing/2014/main" id="{489C37CE-AC5B-43C9-95FE-5C70A077506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8190" y="816638"/>
            <a:ext cx="5002295" cy="1456045"/>
          </a:xfrm>
          <a:prstGeom prst="rect">
            <a:avLst/>
          </a:prstGeom>
          <a:noFill/>
          <a:ln>
            <a:noFill/>
          </a:ln>
        </p:spPr>
      </p:pic>
      <p:pic>
        <p:nvPicPr>
          <p:cNvPr id="5" name="图片 4">
            <a:extLst>
              <a:ext uri="{FF2B5EF4-FFF2-40B4-BE49-F238E27FC236}">
                <a16:creationId xmlns:a16="http://schemas.microsoft.com/office/drawing/2014/main" id="{CEA9874C-03C7-49FA-8480-3FC1D19D228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8189" y="2857526"/>
            <a:ext cx="5327811" cy="1456045"/>
          </a:xfrm>
          <a:prstGeom prst="rect">
            <a:avLst/>
          </a:prstGeom>
          <a:noFill/>
          <a:ln>
            <a:noFill/>
          </a:ln>
        </p:spPr>
      </p:pic>
      <p:pic>
        <p:nvPicPr>
          <p:cNvPr id="6" name="图片 5">
            <a:extLst>
              <a:ext uri="{FF2B5EF4-FFF2-40B4-BE49-F238E27FC236}">
                <a16:creationId xmlns:a16="http://schemas.microsoft.com/office/drawing/2014/main" id="{4E975DCE-9A84-4EF1-A0D8-9C89757A135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2074" y="4898414"/>
            <a:ext cx="6041588" cy="1456045"/>
          </a:xfrm>
          <a:prstGeom prst="rect">
            <a:avLst/>
          </a:prstGeom>
          <a:noFill/>
          <a:ln>
            <a:noFill/>
          </a:ln>
        </p:spPr>
      </p:pic>
    </p:spTree>
    <p:extLst>
      <p:ext uri="{BB962C8B-B14F-4D97-AF65-F5344CB8AC3E}">
        <p14:creationId xmlns:p14="http://schemas.microsoft.com/office/powerpoint/2010/main" val="2586022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79DCE5A-C286-4F0F-B71D-3510F61CC3C2}"/>
              </a:ext>
            </a:extLst>
          </p:cNvPr>
          <p:cNvSpPr>
            <a:spLocks noGrp="1"/>
          </p:cNvSpPr>
          <p:nvPr>
            <p:ph idx="1"/>
          </p:nvPr>
        </p:nvSpPr>
        <p:spPr>
          <a:xfrm>
            <a:off x="677334" y="248575"/>
            <a:ext cx="8596668" cy="5792787"/>
          </a:xfrm>
        </p:spPr>
        <p:txBody>
          <a:bodyPr>
            <a:normAutofit/>
          </a:bodyPr>
          <a:lstStyle/>
          <a:p>
            <a:r>
              <a:rPr lang="zh-CN" altLang="en-US" sz="2400" dirty="0"/>
              <a:t>边框回归</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非极大值抑制</a:t>
            </a:r>
          </a:p>
        </p:txBody>
      </p:sp>
      <p:pic>
        <p:nvPicPr>
          <p:cNvPr id="4" name="图片 3">
            <a:extLst>
              <a:ext uri="{FF2B5EF4-FFF2-40B4-BE49-F238E27FC236}">
                <a16:creationId xmlns:a16="http://schemas.microsoft.com/office/drawing/2014/main" id="{0C4B1F72-F8A6-4935-8379-CFD29A3E74B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891" y="816638"/>
            <a:ext cx="2985117" cy="2237280"/>
          </a:xfrm>
          <a:prstGeom prst="rect">
            <a:avLst/>
          </a:prstGeom>
          <a:noFill/>
          <a:ln>
            <a:noFill/>
          </a:ln>
        </p:spPr>
      </p:pic>
      <p:pic>
        <p:nvPicPr>
          <p:cNvPr id="5" name="图片 4">
            <a:extLst>
              <a:ext uri="{FF2B5EF4-FFF2-40B4-BE49-F238E27FC236}">
                <a16:creationId xmlns:a16="http://schemas.microsoft.com/office/drawing/2014/main" id="{F3186040-5586-433E-A6FF-85CB0DB6953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5260" y="816638"/>
            <a:ext cx="3113206" cy="2112993"/>
          </a:xfrm>
          <a:prstGeom prst="rect">
            <a:avLst/>
          </a:prstGeom>
          <a:noFill/>
          <a:ln>
            <a:noFill/>
          </a:ln>
        </p:spPr>
      </p:pic>
      <p:pic>
        <p:nvPicPr>
          <p:cNvPr id="1026" name="Picture 2">
            <a:extLst>
              <a:ext uri="{FF2B5EF4-FFF2-40B4-BE49-F238E27FC236}">
                <a16:creationId xmlns:a16="http://schemas.microsoft.com/office/drawing/2014/main" id="{A9ECF079-3E8E-4880-8A88-206B5A615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34" y="3657021"/>
            <a:ext cx="4255053" cy="190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这里写图片描述">
            <a:extLst>
              <a:ext uri="{FF2B5EF4-FFF2-40B4-BE49-F238E27FC236}">
                <a16:creationId xmlns:a16="http://schemas.microsoft.com/office/drawing/2014/main" id="{0F952F1F-8BA8-4014-956C-E3BF44F161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651" y="3606682"/>
            <a:ext cx="4371928" cy="19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3973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5B31B-DDD3-412A-B19D-87E7BB97A124}"/>
              </a:ext>
            </a:extLst>
          </p:cNvPr>
          <p:cNvSpPr>
            <a:spLocks noGrp="1"/>
          </p:cNvSpPr>
          <p:nvPr>
            <p:ph type="title"/>
          </p:nvPr>
        </p:nvSpPr>
        <p:spPr>
          <a:xfrm>
            <a:off x="677334" y="609600"/>
            <a:ext cx="8596668" cy="695417"/>
          </a:xfrm>
        </p:spPr>
        <p:txBody>
          <a:bodyPr/>
          <a:lstStyle/>
          <a:p>
            <a:r>
              <a:rPr lang="zh-CN" altLang="en-US" dirty="0"/>
              <a:t>优化方式</a:t>
            </a:r>
          </a:p>
        </p:txBody>
      </p:sp>
      <p:sp>
        <p:nvSpPr>
          <p:cNvPr id="3" name="内容占位符 2">
            <a:extLst>
              <a:ext uri="{FF2B5EF4-FFF2-40B4-BE49-F238E27FC236}">
                <a16:creationId xmlns:a16="http://schemas.microsoft.com/office/drawing/2014/main" id="{10B93024-F991-46F0-97F1-DA284C57EF62}"/>
              </a:ext>
            </a:extLst>
          </p:cNvPr>
          <p:cNvSpPr>
            <a:spLocks noGrp="1"/>
          </p:cNvSpPr>
          <p:nvPr>
            <p:ph idx="1"/>
          </p:nvPr>
        </p:nvSpPr>
        <p:spPr>
          <a:xfrm>
            <a:off x="677334" y="1305017"/>
            <a:ext cx="8596668" cy="4736345"/>
          </a:xfrm>
        </p:spPr>
        <p:txBody>
          <a:bodyPr>
            <a:normAutofit/>
          </a:bodyPr>
          <a:lstStyle/>
          <a:p>
            <a:r>
              <a:rPr lang="zh-CN" altLang="en-US" sz="2800" dirty="0"/>
              <a:t>提高生成图像金字塔的最小分辨率</a:t>
            </a:r>
            <a:endParaRPr lang="en-US" altLang="zh-CN" sz="2800" dirty="0"/>
          </a:p>
          <a:p>
            <a:pPr lvl="1"/>
            <a:r>
              <a:rPr lang="en-US" altLang="zh-CN" sz="2200" dirty="0"/>
              <a:t>12×12</a:t>
            </a:r>
            <a:r>
              <a:rPr lang="zh-CN" altLang="en-US" sz="2200" dirty="0"/>
              <a:t>→</a:t>
            </a:r>
            <a:r>
              <a:rPr lang="en-US" altLang="zh-CN" sz="2200" dirty="0"/>
              <a:t>24×24</a:t>
            </a:r>
          </a:p>
          <a:p>
            <a:r>
              <a:rPr lang="zh-CN" altLang="en-US" sz="2800" dirty="0"/>
              <a:t>提高</a:t>
            </a:r>
            <a:r>
              <a:rPr lang="en-US" altLang="zh-CN" sz="2800" dirty="0"/>
              <a:t>P-Net</a:t>
            </a:r>
            <a:r>
              <a:rPr lang="zh-CN" altLang="en-US" sz="2800" dirty="0"/>
              <a:t>的筛选阈值</a:t>
            </a:r>
            <a:endParaRPr lang="en-US" altLang="zh-CN" sz="2800" dirty="0"/>
          </a:p>
          <a:p>
            <a:pPr lvl="1"/>
            <a:r>
              <a:rPr lang="en-US" altLang="zh-CN" sz="2200" dirty="0"/>
              <a:t>0.9</a:t>
            </a:r>
          </a:p>
          <a:p>
            <a:r>
              <a:rPr lang="zh-CN" altLang="en-US" sz="2800" dirty="0"/>
              <a:t>降低</a:t>
            </a:r>
            <a:r>
              <a:rPr lang="en-US" altLang="zh-CN" sz="2800" dirty="0"/>
              <a:t>R-Net</a:t>
            </a:r>
            <a:r>
              <a:rPr lang="zh-CN" altLang="en-US" sz="2800" dirty="0"/>
              <a:t>的筛选阈值</a:t>
            </a:r>
            <a:endParaRPr lang="en-US" altLang="zh-CN" sz="2800" dirty="0"/>
          </a:p>
          <a:p>
            <a:pPr lvl="1"/>
            <a:r>
              <a:rPr lang="en-US" altLang="zh-CN" sz="2200" dirty="0"/>
              <a:t>0.6</a:t>
            </a:r>
            <a:endParaRPr lang="zh-CN" altLang="en-US" sz="2200" dirty="0"/>
          </a:p>
        </p:txBody>
      </p:sp>
    </p:spTree>
    <p:extLst>
      <p:ext uri="{BB962C8B-B14F-4D97-AF65-F5344CB8AC3E}">
        <p14:creationId xmlns:p14="http://schemas.microsoft.com/office/powerpoint/2010/main" val="91956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D610B-C902-42C7-92DE-2007345BCBAF}"/>
              </a:ext>
            </a:extLst>
          </p:cNvPr>
          <p:cNvSpPr>
            <a:spLocks noGrp="1"/>
          </p:cNvSpPr>
          <p:nvPr>
            <p:ph type="title"/>
          </p:nvPr>
        </p:nvSpPr>
        <p:spPr>
          <a:xfrm>
            <a:off x="677334" y="609600"/>
            <a:ext cx="8596668" cy="722050"/>
          </a:xfrm>
        </p:spPr>
        <p:txBody>
          <a:bodyPr/>
          <a:lstStyle/>
          <a:p>
            <a:r>
              <a:rPr lang="zh-CN" altLang="en-US" dirty="0"/>
              <a:t>优化后结果及分析</a:t>
            </a:r>
          </a:p>
        </p:txBody>
      </p:sp>
      <p:sp>
        <p:nvSpPr>
          <p:cNvPr id="3" name="内容占位符 2">
            <a:extLst>
              <a:ext uri="{FF2B5EF4-FFF2-40B4-BE49-F238E27FC236}">
                <a16:creationId xmlns:a16="http://schemas.microsoft.com/office/drawing/2014/main" id="{39D66E0C-EB26-4BE2-854D-CF1C431A84F3}"/>
              </a:ext>
            </a:extLst>
          </p:cNvPr>
          <p:cNvSpPr>
            <a:spLocks noGrp="1"/>
          </p:cNvSpPr>
          <p:nvPr>
            <p:ph idx="1"/>
          </p:nvPr>
        </p:nvSpPr>
        <p:spPr>
          <a:xfrm>
            <a:off x="677334" y="1331651"/>
            <a:ext cx="8596668" cy="4709712"/>
          </a:xfrm>
        </p:spPr>
        <p:txBody>
          <a:bodyPr>
            <a:normAutofit/>
          </a:bodyPr>
          <a:lstStyle/>
          <a:p>
            <a:pPr lvl="0"/>
            <a:r>
              <a:rPr lang="zh-CN" altLang="zh-CN" sz="2800" dirty="0"/>
              <a:t>远距离清晰人脸</a:t>
            </a:r>
            <a:endParaRPr lang="en-US" altLang="zh-CN" sz="2800" dirty="0"/>
          </a:p>
          <a:p>
            <a:pPr lvl="0"/>
            <a:r>
              <a:rPr lang="zh-CN" altLang="zh-CN" sz="2800" dirty="0"/>
              <a:t>远距离较模糊人脸</a:t>
            </a:r>
            <a:endParaRPr lang="en-US" altLang="zh-CN" sz="2800" dirty="0"/>
          </a:p>
          <a:p>
            <a:pPr lvl="0"/>
            <a:r>
              <a:rPr lang="zh-CN" altLang="zh-CN" sz="2800" dirty="0"/>
              <a:t>多距离人脸</a:t>
            </a:r>
            <a:endParaRPr lang="en-US" altLang="zh-CN" sz="2800" dirty="0"/>
          </a:p>
          <a:p>
            <a:pPr lvl="0"/>
            <a:r>
              <a:rPr lang="zh-CN" altLang="zh-CN" sz="2800" dirty="0"/>
              <a:t>超远距离及聚焦在近距离人脸</a:t>
            </a:r>
            <a:endParaRPr lang="en-US" altLang="zh-CN" sz="2800" dirty="0"/>
          </a:p>
          <a:p>
            <a:pPr lvl="0"/>
            <a:r>
              <a:rPr lang="zh-CN" altLang="zh-CN" sz="2800" dirty="0"/>
              <a:t>运动模糊的较远人脸</a:t>
            </a:r>
            <a:endParaRPr lang="zh-CN" altLang="en-US" sz="2800" dirty="0"/>
          </a:p>
        </p:txBody>
      </p:sp>
    </p:spTree>
    <p:extLst>
      <p:ext uri="{BB962C8B-B14F-4D97-AF65-F5344CB8AC3E}">
        <p14:creationId xmlns:p14="http://schemas.microsoft.com/office/powerpoint/2010/main" val="337286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A9882-61E1-4021-BA3C-CFCCF788B78D}"/>
              </a:ext>
            </a:extLst>
          </p:cNvPr>
          <p:cNvSpPr>
            <a:spLocks noGrp="1"/>
          </p:cNvSpPr>
          <p:nvPr>
            <p:ph type="title"/>
          </p:nvPr>
        </p:nvSpPr>
        <p:spPr>
          <a:xfrm>
            <a:off x="677334" y="609600"/>
            <a:ext cx="8596668" cy="642151"/>
          </a:xfrm>
        </p:spPr>
        <p:txBody>
          <a:bodyPr>
            <a:normAutofit/>
          </a:bodyPr>
          <a:lstStyle/>
          <a:p>
            <a:r>
              <a:rPr lang="zh-CN" altLang="en-US" dirty="0"/>
              <a:t>结果分析</a:t>
            </a:r>
            <a:r>
              <a:rPr lang="en-US" altLang="zh-CN" dirty="0"/>
              <a:t>-</a:t>
            </a:r>
            <a:r>
              <a:rPr lang="zh-CN" altLang="zh-CN" dirty="0"/>
              <a:t>远距离清晰人脸</a:t>
            </a:r>
            <a:endParaRPr lang="zh-CN" altLang="en-US" dirty="0"/>
          </a:p>
        </p:txBody>
      </p:sp>
      <p:sp>
        <p:nvSpPr>
          <p:cNvPr id="3" name="内容占位符 2">
            <a:extLst>
              <a:ext uri="{FF2B5EF4-FFF2-40B4-BE49-F238E27FC236}">
                <a16:creationId xmlns:a16="http://schemas.microsoft.com/office/drawing/2014/main" id="{84ECDD24-7DBE-4ADC-9356-6F45EF9590F6}"/>
              </a:ext>
            </a:extLst>
          </p:cNvPr>
          <p:cNvSpPr>
            <a:spLocks noGrp="1"/>
          </p:cNvSpPr>
          <p:nvPr>
            <p:ph idx="1"/>
          </p:nvPr>
        </p:nvSpPr>
        <p:spPr>
          <a:xfrm>
            <a:off x="677334" y="1251751"/>
            <a:ext cx="8596668" cy="4789611"/>
          </a:xfrm>
        </p:spPr>
        <p:txBody>
          <a:bodyPr/>
          <a:lstStyle/>
          <a:p>
            <a:endParaRPr lang="zh-CN" altLang="en-US" dirty="0"/>
          </a:p>
        </p:txBody>
      </p:sp>
      <p:pic>
        <p:nvPicPr>
          <p:cNvPr id="4" name="图片 3">
            <a:extLst>
              <a:ext uri="{FF2B5EF4-FFF2-40B4-BE49-F238E27FC236}">
                <a16:creationId xmlns:a16="http://schemas.microsoft.com/office/drawing/2014/main" id="{42F2DE04-D959-4346-82BF-8D9430AE09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334" y="1251751"/>
            <a:ext cx="7203958" cy="4687410"/>
          </a:xfrm>
          <a:prstGeom prst="rect">
            <a:avLst/>
          </a:prstGeom>
          <a:noFill/>
          <a:ln>
            <a:noFill/>
          </a:ln>
        </p:spPr>
      </p:pic>
    </p:spTree>
    <p:extLst>
      <p:ext uri="{BB962C8B-B14F-4D97-AF65-F5344CB8AC3E}">
        <p14:creationId xmlns:p14="http://schemas.microsoft.com/office/powerpoint/2010/main" val="2724310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740C986-BFF4-4133-916A-6CF69EB7BD6D}"/>
              </a:ext>
            </a:extLst>
          </p:cNvPr>
          <p:cNvSpPr>
            <a:spLocks noGrp="1"/>
          </p:cNvSpPr>
          <p:nvPr>
            <p:ph idx="1"/>
          </p:nvPr>
        </p:nvSpPr>
        <p:spPr>
          <a:xfrm>
            <a:off x="677334" y="1296140"/>
            <a:ext cx="8596668" cy="4745222"/>
          </a:xfrm>
        </p:spPr>
        <p:txBody>
          <a:bodyPr>
            <a:normAutofit/>
          </a:bodyPr>
          <a:lstStyle/>
          <a:p>
            <a:r>
              <a:rPr lang="zh-CN" altLang="en-US" sz="3200" dirty="0"/>
              <a:t>绪论</a:t>
            </a:r>
            <a:endParaRPr lang="en-US" altLang="zh-CN" sz="3200" dirty="0"/>
          </a:p>
          <a:p>
            <a:r>
              <a:rPr lang="zh-CN" altLang="en-US" sz="3200" dirty="0"/>
              <a:t>图像运动模糊鲁棒的设计与实现</a:t>
            </a:r>
            <a:endParaRPr lang="en-US" altLang="zh-CN" sz="3200" dirty="0"/>
          </a:p>
          <a:p>
            <a:r>
              <a:rPr lang="zh-CN" altLang="en-US" sz="3200" dirty="0"/>
              <a:t>人脸检测识别的设计与实现</a:t>
            </a:r>
            <a:endParaRPr lang="en-US" altLang="zh-CN" sz="3200" dirty="0"/>
          </a:p>
          <a:p>
            <a:r>
              <a:rPr lang="zh-CN" altLang="en-US" sz="3200" dirty="0"/>
              <a:t>系统流程及运行测试结果分析</a:t>
            </a:r>
            <a:endParaRPr lang="en-US" altLang="zh-CN" sz="3200" dirty="0"/>
          </a:p>
          <a:p>
            <a:r>
              <a:rPr lang="zh-CN" altLang="en-US" sz="3200" dirty="0"/>
              <a:t>结论</a:t>
            </a:r>
            <a:endParaRPr lang="en-US" altLang="zh-CN" sz="3200" dirty="0"/>
          </a:p>
          <a:p>
            <a:r>
              <a:rPr lang="zh-CN" altLang="en-US" sz="3200" dirty="0"/>
              <a:t>不足以及展望</a:t>
            </a:r>
          </a:p>
        </p:txBody>
      </p:sp>
      <p:sp>
        <p:nvSpPr>
          <p:cNvPr id="4" name="标题 1">
            <a:extLst>
              <a:ext uri="{FF2B5EF4-FFF2-40B4-BE49-F238E27FC236}">
                <a16:creationId xmlns:a16="http://schemas.microsoft.com/office/drawing/2014/main" id="{954553B3-09F2-4780-9424-4AEA73E4A779}"/>
              </a:ext>
            </a:extLst>
          </p:cNvPr>
          <p:cNvSpPr>
            <a:spLocks noGrp="1"/>
          </p:cNvSpPr>
          <p:nvPr>
            <p:ph type="title"/>
          </p:nvPr>
        </p:nvSpPr>
        <p:spPr>
          <a:xfrm>
            <a:off x="677334" y="609601"/>
            <a:ext cx="8596668" cy="686539"/>
          </a:xfrm>
        </p:spPr>
        <p:txBody>
          <a:bodyPr>
            <a:normAutofit fontScale="90000"/>
          </a:bodyPr>
          <a:lstStyle/>
          <a:p>
            <a:r>
              <a:rPr lang="zh-CN" altLang="en-US" sz="4000" dirty="0"/>
              <a:t>目录</a:t>
            </a:r>
            <a:br>
              <a:rPr lang="en-US" altLang="zh-CN" dirty="0"/>
            </a:br>
            <a:endParaRPr lang="zh-CN" altLang="en-US" dirty="0"/>
          </a:p>
        </p:txBody>
      </p:sp>
    </p:spTree>
    <p:extLst>
      <p:ext uri="{BB962C8B-B14F-4D97-AF65-F5344CB8AC3E}">
        <p14:creationId xmlns:p14="http://schemas.microsoft.com/office/powerpoint/2010/main" val="3814187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CF9620-EC17-49D8-B2F9-756C323C97CC}"/>
              </a:ext>
            </a:extLst>
          </p:cNvPr>
          <p:cNvSpPr>
            <a:spLocks noGrp="1"/>
          </p:cNvSpPr>
          <p:nvPr>
            <p:ph type="title"/>
          </p:nvPr>
        </p:nvSpPr>
        <p:spPr>
          <a:xfrm>
            <a:off x="677334" y="609600"/>
            <a:ext cx="8596668" cy="695417"/>
          </a:xfrm>
        </p:spPr>
        <p:txBody>
          <a:bodyPr>
            <a:normAutofit/>
          </a:bodyPr>
          <a:lstStyle/>
          <a:p>
            <a:r>
              <a:rPr lang="zh-CN" altLang="en-US" dirty="0"/>
              <a:t>结果分析</a:t>
            </a:r>
            <a:r>
              <a:rPr lang="en-US" altLang="zh-CN" dirty="0"/>
              <a:t>-</a:t>
            </a:r>
            <a:r>
              <a:rPr lang="zh-CN" altLang="zh-CN" dirty="0"/>
              <a:t>远距离较模糊人脸</a:t>
            </a:r>
            <a:endParaRPr lang="zh-CN" altLang="en-US" dirty="0"/>
          </a:p>
        </p:txBody>
      </p:sp>
      <p:sp>
        <p:nvSpPr>
          <p:cNvPr id="3" name="内容占位符 2">
            <a:extLst>
              <a:ext uri="{FF2B5EF4-FFF2-40B4-BE49-F238E27FC236}">
                <a16:creationId xmlns:a16="http://schemas.microsoft.com/office/drawing/2014/main" id="{B1E90A6F-B1E5-4356-A30A-E3F45ACF776A}"/>
              </a:ext>
            </a:extLst>
          </p:cNvPr>
          <p:cNvSpPr>
            <a:spLocks noGrp="1"/>
          </p:cNvSpPr>
          <p:nvPr>
            <p:ph idx="1"/>
          </p:nvPr>
        </p:nvSpPr>
        <p:spPr>
          <a:xfrm>
            <a:off x="677334" y="1305017"/>
            <a:ext cx="8596668" cy="4736345"/>
          </a:xfrm>
        </p:spPr>
        <p:txBody>
          <a:bodyPr/>
          <a:lstStyle/>
          <a:p>
            <a:endParaRPr lang="zh-CN" altLang="en-US" dirty="0"/>
          </a:p>
        </p:txBody>
      </p:sp>
      <p:pic>
        <p:nvPicPr>
          <p:cNvPr id="4" name="图片 3">
            <a:extLst>
              <a:ext uri="{FF2B5EF4-FFF2-40B4-BE49-F238E27FC236}">
                <a16:creationId xmlns:a16="http://schemas.microsoft.com/office/drawing/2014/main" id="{C49906E7-A794-4FB9-BF6E-260D6B649B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9312" y="1305017"/>
            <a:ext cx="7425900" cy="4518734"/>
          </a:xfrm>
          <a:prstGeom prst="rect">
            <a:avLst/>
          </a:prstGeom>
          <a:noFill/>
          <a:ln>
            <a:noFill/>
          </a:ln>
        </p:spPr>
      </p:pic>
    </p:spTree>
    <p:extLst>
      <p:ext uri="{BB962C8B-B14F-4D97-AF65-F5344CB8AC3E}">
        <p14:creationId xmlns:p14="http://schemas.microsoft.com/office/powerpoint/2010/main" val="131927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75FE8-EFE5-4AE8-97F5-9EE03F5D3AF0}"/>
              </a:ext>
            </a:extLst>
          </p:cNvPr>
          <p:cNvSpPr>
            <a:spLocks noGrp="1"/>
          </p:cNvSpPr>
          <p:nvPr>
            <p:ph type="title"/>
          </p:nvPr>
        </p:nvSpPr>
        <p:spPr>
          <a:xfrm>
            <a:off x="677334" y="609600"/>
            <a:ext cx="8596668" cy="677662"/>
          </a:xfrm>
        </p:spPr>
        <p:txBody>
          <a:bodyPr>
            <a:normAutofit/>
          </a:bodyPr>
          <a:lstStyle/>
          <a:p>
            <a:r>
              <a:rPr lang="zh-CN" altLang="en-US" dirty="0"/>
              <a:t>结果分析</a:t>
            </a:r>
            <a:r>
              <a:rPr lang="en-US" altLang="zh-CN" dirty="0"/>
              <a:t>-</a:t>
            </a:r>
            <a:r>
              <a:rPr lang="zh-CN" altLang="zh-CN" dirty="0"/>
              <a:t>多距离人脸</a:t>
            </a:r>
            <a:endParaRPr lang="zh-CN" altLang="en-US" dirty="0"/>
          </a:p>
        </p:txBody>
      </p:sp>
      <p:sp>
        <p:nvSpPr>
          <p:cNvPr id="3" name="内容占位符 2">
            <a:extLst>
              <a:ext uri="{FF2B5EF4-FFF2-40B4-BE49-F238E27FC236}">
                <a16:creationId xmlns:a16="http://schemas.microsoft.com/office/drawing/2014/main" id="{9549C57D-FBB6-4132-84DE-C1B1DE51C2A3}"/>
              </a:ext>
            </a:extLst>
          </p:cNvPr>
          <p:cNvSpPr>
            <a:spLocks noGrp="1"/>
          </p:cNvSpPr>
          <p:nvPr>
            <p:ph idx="1"/>
          </p:nvPr>
        </p:nvSpPr>
        <p:spPr>
          <a:xfrm>
            <a:off x="5868140" y="1287263"/>
            <a:ext cx="3405862" cy="4754100"/>
          </a:xfrm>
        </p:spPr>
        <p:txBody>
          <a:bodyPr>
            <a:normAutofit/>
          </a:bodyPr>
          <a:lstStyle/>
          <a:p>
            <a:r>
              <a:rPr lang="zh-CN" altLang="zh-CN" sz="2800" dirty="0"/>
              <a:t>在这种情况下，我们改进后的算法对于被遮挡过多或者过少光照的得分过低人脸，我们不予识别。</a:t>
            </a:r>
            <a:endParaRPr lang="zh-CN" altLang="en-US" sz="2800" dirty="0"/>
          </a:p>
        </p:txBody>
      </p:sp>
      <p:pic>
        <p:nvPicPr>
          <p:cNvPr id="4" name="图片 3">
            <a:extLst>
              <a:ext uri="{FF2B5EF4-FFF2-40B4-BE49-F238E27FC236}">
                <a16:creationId xmlns:a16="http://schemas.microsoft.com/office/drawing/2014/main" id="{6E8A8205-2F9C-4920-BF60-B63EA085327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1036" y="1287262"/>
            <a:ext cx="4695363" cy="5060272"/>
          </a:xfrm>
          <a:prstGeom prst="rect">
            <a:avLst/>
          </a:prstGeom>
          <a:noFill/>
          <a:ln>
            <a:noFill/>
          </a:ln>
        </p:spPr>
      </p:pic>
    </p:spTree>
    <p:extLst>
      <p:ext uri="{BB962C8B-B14F-4D97-AF65-F5344CB8AC3E}">
        <p14:creationId xmlns:p14="http://schemas.microsoft.com/office/powerpoint/2010/main" val="203398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75FFB9-F750-41E3-B4A4-39013D92E017}"/>
              </a:ext>
            </a:extLst>
          </p:cNvPr>
          <p:cNvSpPr>
            <a:spLocks noGrp="1"/>
          </p:cNvSpPr>
          <p:nvPr>
            <p:ph type="title"/>
          </p:nvPr>
        </p:nvSpPr>
        <p:spPr>
          <a:xfrm>
            <a:off x="677334" y="609600"/>
            <a:ext cx="9052592" cy="686540"/>
          </a:xfrm>
        </p:spPr>
        <p:txBody>
          <a:bodyPr>
            <a:normAutofit/>
          </a:bodyPr>
          <a:lstStyle/>
          <a:p>
            <a:r>
              <a:rPr lang="zh-CN" altLang="en-US" sz="3200" dirty="0"/>
              <a:t>结果分析</a:t>
            </a:r>
            <a:r>
              <a:rPr lang="en-US" altLang="zh-CN" sz="3200" dirty="0"/>
              <a:t>-</a:t>
            </a:r>
            <a:r>
              <a:rPr lang="zh-CN" altLang="zh-CN" sz="3200" dirty="0"/>
              <a:t>超远距离及聚焦在近距离人脸的测试</a:t>
            </a:r>
            <a:endParaRPr lang="zh-CN" altLang="en-US" sz="3200" dirty="0"/>
          </a:p>
        </p:txBody>
      </p:sp>
      <p:sp>
        <p:nvSpPr>
          <p:cNvPr id="3" name="内容占位符 2">
            <a:extLst>
              <a:ext uri="{FF2B5EF4-FFF2-40B4-BE49-F238E27FC236}">
                <a16:creationId xmlns:a16="http://schemas.microsoft.com/office/drawing/2014/main" id="{50B79FC1-B037-4303-B6C9-27C05E8B90EC}"/>
              </a:ext>
            </a:extLst>
          </p:cNvPr>
          <p:cNvSpPr>
            <a:spLocks noGrp="1"/>
          </p:cNvSpPr>
          <p:nvPr>
            <p:ph idx="1"/>
          </p:nvPr>
        </p:nvSpPr>
        <p:spPr>
          <a:xfrm>
            <a:off x="7111014" y="1296141"/>
            <a:ext cx="2162988" cy="4745222"/>
          </a:xfrm>
        </p:spPr>
        <p:txBody>
          <a:bodyPr>
            <a:normAutofit/>
          </a:bodyPr>
          <a:lstStyle/>
          <a:p>
            <a:r>
              <a:rPr lang="zh-CN" altLang="en-US" sz="2800" dirty="0"/>
              <a:t>远处人脸未识别</a:t>
            </a:r>
          </a:p>
        </p:txBody>
      </p:sp>
      <p:pic>
        <p:nvPicPr>
          <p:cNvPr id="4" name="图片 3">
            <a:extLst>
              <a:ext uri="{FF2B5EF4-FFF2-40B4-BE49-F238E27FC236}">
                <a16:creationId xmlns:a16="http://schemas.microsoft.com/office/drawing/2014/main" id="{91B37070-1FAD-4B1D-8F96-85E4236126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5960" y="1296139"/>
            <a:ext cx="6130968" cy="4163627"/>
          </a:xfrm>
          <a:prstGeom prst="rect">
            <a:avLst/>
          </a:prstGeom>
          <a:noFill/>
          <a:ln>
            <a:noFill/>
          </a:ln>
        </p:spPr>
      </p:pic>
    </p:spTree>
    <p:extLst>
      <p:ext uri="{BB962C8B-B14F-4D97-AF65-F5344CB8AC3E}">
        <p14:creationId xmlns:p14="http://schemas.microsoft.com/office/powerpoint/2010/main" val="3490179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E18435-E8A5-4B99-8D69-98D657A88909}"/>
              </a:ext>
            </a:extLst>
          </p:cNvPr>
          <p:cNvSpPr>
            <a:spLocks noGrp="1"/>
          </p:cNvSpPr>
          <p:nvPr>
            <p:ph type="title"/>
          </p:nvPr>
        </p:nvSpPr>
        <p:spPr>
          <a:xfrm>
            <a:off x="677334" y="547456"/>
            <a:ext cx="8596668" cy="713173"/>
          </a:xfrm>
        </p:spPr>
        <p:txBody>
          <a:bodyPr>
            <a:normAutofit fontScale="90000"/>
          </a:bodyPr>
          <a:lstStyle/>
          <a:p>
            <a:r>
              <a:rPr lang="zh-CN" altLang="en-US" dirty="0"/>
              <a:t>结果分析</a:t>
            </a:r>
            <a:r>
              <a:rPr lang="en-US" altLang="zh-CN" dirty="0"/>
              <a:t>-</a:t>
            </a:r>
            <a:r>
              <a:rPr lang="zh-CN" altLang="zh-CN" dirty="0"/>
              <a:t>超远距离及聚焦在近距离人脸的测试</a:t>
            </a:r>
            <a:endParaRPr lang="zh-CN" altLang="en-US" dirty="0"/>
          </a:p>
        </p:txBody>
      </p:sp>
      <p:sp>
        <p:nvSpPr>
          <p:cNvPr id="3" name="内容占位符 2">
            <a:extLst>
              <a:ext uri="{FF2B5EF4-FFF2-40B4-BE49-F238E27FC236}">
                <a16:creationId xmlns:a16="http://schemas.microsoft.com/office/drawing/2014/main" id="{6AEF2870-082C-4770-9448-38098B9541E8}"/>
              </a:ext>
            </a:extLst>
          </p:cNvPr>
          <p:cNvSpPr>
            <a:spLocks noGrp="1"/>
          </p:cNvSpPr>
          <p:nvPr>
            <p:ph idx="1"/>
          </p:nvPr>
        </p:nvSpPr>
        <p:spPr>
          <a:xfrm>
            <a:off x="6924582" y="1260630"/>
            <a:ext cx="2349419" cy="2929630"/>
          </a:xfrm>
        </p:spPr>
        <p:txBody>
          <a:bodyPr>
            <a:normAutofit/>
          </a:bodyPr>
          <a:lstStyle/>
          <a:p>
            <a:r>
              <a:rPr lang="zh-CN" altLang="en-US" sz="3600" dirty="0"/>
              <a:t>远处人脸被识别</a:t>
            </a:r>
          </a:p>
        </p:txBody>
      </p:sp>
      <p:pic>
        <p:nvPicPr>
          <p:cNvPr id="4" name="图片 3">
            <a:extLst>
              <a:ext uri="{FF2B5EF4-FFF2-40B4-BE49-F238E27FC236}">
                <a16:creationId xmlns:a16="http://schemas.microsoft.com/office/drawing/2014/main" id="{F62C0DFB-946D-41C4-A009-64A3854C57D5}"/>
              </a:ext>
            </a:extLst>
          </p:cNvPr>
          <p:cNvPicPr/>
          <p:nvPr/>
        </p:nvPicPr>
        <p:blipFill rotWithShape="1">
          <a:blip r:embed="rId2">
            <a:extLst>
              <a:ext uri="{28A0092B-C50C-407E-A947-70E740481C1C}">
                <a14:useLocalDpi xmlns:a14="http://schemas.microsoft.com/office/drawing/2010/main" val="0"/>
              </a:ext>
            </a:extLst>
          </a:blip>
          <a:srcRect b="67009"/>
          <a:stretch/>
        </p:blipFill>
        <p:spPr bwMode="auto">
          <a:xfrm>
            <a:off x="677333" y="1260628"/>
            <a:ext cx="6025307" cy="2929631"/>
          </a:xfrm>
          <a:prstGeom prst="rect">
            <a:avLst/>
          </a:prstGeom>
          <a:noFill/>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22B8E67B-30BE-426E-9F80-B23B9449878F}"/>
              </a:ext>
            </a:extLst>
          </p:cNvPr>
          <p:cNvSpPr txBox="1"/>
          <p:nvPr/>
        </p:nvSpPr>
        <p:spPr>
          <a:xfrm>
            <a:off x="677333" y="4429957"/>
            <a:ext cx="8386768" cy="1569660"/>
          </a:xfrm>
          <a:prstGeom prst="rect">
            <a:avLst/>
          </a:prstGeom>
          <a:noFill/>
        </p:spPr>
        <p:txBody>
          <a:bodyPr wrap="square" rtlCol="0">
            <a:spAutoFit/>
          </a:bodyPr>
          <a:lstStyle/>
          <a:p>
            <a:r>
              <a:rPr lang="zh-CN" altLang="en-US" sz="2400" dirty="0"/>
              <a:t>当聚焦在近处时，如果我们能使远处的人脸变得更清晰，我们就能使其对应范围内的得分变得更高，从而识别出人脸。所以我们在人脸识别前增加了图像去模糊、超分辨率模块来解决这种由于不够清晰而导致无法识别的问题。</a:t>
            </a:r>
          </a:p>
        </p:txBody>
      </p:sp>
    </p:spTree>
    <p:extLst>
      <p:ext uri="{BB962C8B-B14F-4D97-AF65-F5344CB8AC3E}">
        <p14:creationId xmlns:p14="http://schemas.microsoft.com/office/powerpoint/2010/main" val="3763328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23923-AB4A-42CA-AD26-E6A51FC58729}"/>
              </a:ext>
            </a:extLst>
          </p:cNvPr>
          <p:cNvSpPr>
            <a:spLocks noGrp="1"/>
          </p:cNvSpPr>
          <p:nvPr>
            <p:ph type="title"/>
          </p:nvPr>
        </p:nvSpPr>
        <p:spPr>
          <a:xfrm>
            <a:off x="677334" y="609600"/>
            <a:ext cx="8596668" cy="668784"/>
          </a:xfrm>
        </p:spPr>
        <p:txBody>
          <a:bodyPr>
            <a:normAutofit/>
          </a:bodyPr>
          <a:lstStyle/>
          <a:p>
            <a:r>
              <a:rPr lang="zh-CN" altLang="en-US" dirty="0"/>
              <a:t>结果分析</a:t>
            </a:r>
            <a:r>
              <a:rPr lang="en-US" altLang="zh-CN" dirty="0"/>
              <a:t>-</a:t>
            </a:r>
            <a:r>
              <a:rPr lang="zh-CN" altLang="zh-CN" dirty="0"/>
              <a:t>运动模糊的较远人脸</a:t>
            </a:r>
            <a:endParaRPr lang="zh-CN" altLang="en-US" dirty="0"/>
          </a:p>
        </p:txBody>
      </p:sp>
      <p:sp>
        <p:nvSpPr>
          <p:cNvPr id="3" name="内容占位符 2">
            <a:extLst>
              <a:ext uri="{FF2B5EF4-FFF2-40B4-BE49-F238E27FC236}">
                <a16:creationId xmlns:a16="http://schemas.microsoft.com/office/drawing/2014/main" id="{D12DE0D7-CA70-430A-9AC7-5EE8BBAA126F}"/>
              </a:ext>
            </a:extLst>
          </p:cNvPr>
          <p:cNvSpPr>
            <a:spLocks noGrp="1"/>
          </p:cNvSpPr>
          <p:nvPr>
            <p:ph idx="1"/>
          </p:nvPr>
        </p:nvSpPr>
        <p:spPr>
          <a:xfrm>
            <a:off x="6889072" y="1278385"/>
            <a:ext cx="2384930" cy="4762978"/>
          </a:xfrm>
        </p:spPr>
        <p:txBody>
          <a:bodyPr/>
          <a:lstStyle/>
          <a:p>
            <a:endParaRPr lang="zh-CN" altLang="en-US" dirty="0"/>
          </a:p>
        </p:txBody>
      </p:sp>
      <p:pic>
        <p:nvPicPr>
          <p:cNvPr id="4" name="图片 3">
            <a:extLst>
              <a:ext uri="{FF2B5EF4-FFF2-40B4-BE49-F238E27FC236}">
                <a16:creationId xmlns:a16="http://schemas.microsoft.com/office/drawing/2014/main" id="{6E00A2E2-0141-4EA2-8346-1AFA1B8FBF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5960" y="1278383"/>
            <a:ext cx="5971170" cy="4509857"/>
          </a:xfrm>
          <a:prstGeom prst="rect">
            <a:avLst/>
          </a:prstGeom>
          <a:noFill/>
          <a:ln>
            <a:noFill/>
          </a:ln>
        </p:spPr>
      </p:pic>
    </p:spTree>
    <p:extLst>
      <p:ext uri="{BB962C8B-B14F-4D97-AF65-F5344CB8AC3E}">
        <p14:creationId xmlns:p14="http://schemas.microsoft.com/office/powerpoint/2010/main" val="4147692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DC538-99FA-47A2-9677-936FE3369120}"/>
              </a:ext>
            </a:extLst>
          </p:cNvPr>
          <p:cNvSpPr>
            <a:spLocks noGrp="1"/>
          </p:cNvSpPr>
          <p:nvPr>
            <p:ph type="title"/>
          </p:nvPr>
        </p:nvSpPr>
        <p:spPr>
          <a:xfrm>
            <a:off x="677334" y="609600"/>
            <a:ext cx="8596668" cy="686540"/>
          </a:xfrm>
        </p:spPr>
        <p:txBody>
          <a:bodyPr/>
          <a:lstStyle/>
          <a:p>
            <a:r>
              <a:rPr lang="zh-CN" altLang="en-US" dirty="0"/>
              <a:t>系统流程及运行测试结果分析</a:t>
            </a:r>
          </a:p>
        </p:txBody>
      </p:sp>
      <p:sp>
        <p:nvSpPr>
          <p:cNvPr id="3" name="内容占位符 2">
            <a:extLst>
              <a:ext uri="{FF2B5EF4-FFF2-40B4-BE49-F238E27FC236}">
                <a16:creationId xmlns:a16="http://schemas.microsoft.com/office/drawing/2014/main" id="{F5E7D450-654B-48FA-8CA1-FDF24394A6A2}"/>
              </a:ext>
            </a:extLst>
          </p:cNvPr>
          <p:cNvSpPr>
            <a:spLocks noGrp="1"/>
          </p:cNvSpPr>
          <p:nvPr>
            <p:ph idx="1"/>
          </p:nvPr>
        </p:nvSpPr>
        <p:spPr>
          <a:xfrm>
            <a:off x="677334" y="1296141"/>
            <a:ext cx="8596668" cy="4745222"/>
          </a:xfrm>
        </p:spPr>
        <p:txBody>
          <a:bodyPr>
            <a:normAutofit/>
          </a:bodyPr>
          <a:lstStyle/>
          <a:p>
            <a:r>
              <a:rPr lang="zh-CN" altLang="en-US" sz="2800" dirty="0"/>
              <a:t>系统流程</a:t>
            </a:r>
            <a:endParaRPr lang="en-US" altLang="zh-CN" sz="2800" dirty="0"/>
          </a:p>
          <a:p>
            <a:r>
              <a:rPr lang="zh-CN" altLang="en-US" sz="2800" dirty="0"/>
              <a:t>光线的影响</a:t>
            </a:r>
            <a:endParaRPr lang="en-US" altLang="zh-CN" sz="2800" dirty="0"/>
          </a:p>
          <a:p>
            <a:r>
              <a:rPr lang="zh-CN" altLang="en-US" sz="2800" dirty="0"/>
              <a:t>运动模糊的影响</a:t>
            </a:r>
            <a:endParaRPr lang="en-US" altLang="zh-CN" sz="2800" dirty="0"/>
          </a:p>
          <a:p>
            <a:r>
              <a:rPr lang="zh-CN" altLang="en-US" sz="2800" dirty="0"/>
              <a:t>人脸位置的影响</a:t>
            </a:r>
          </a:p>
        </p:txBody>
      </p:sp>
    </p:spTree>
    <p:extLst>
      <p:ext uri="{BB962C8B-B14F-4D97-AF65-F5344CB8AC3E}">
        <p14:creationId xmlns:p14="http://schemas.microsoft.com/office/powerpoint/2010/main" val="680403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75FDB-2CE8-459A-93B6-3EBC0AF0FC2D}"/>
              </a:ext>
            </a:extLst>
          </p:cNvPr>
          <p:cNvSpPr>
            <a:spLocks noGrp="1"/>
          </p:cNvSpPr>
          <p:nvPr>
            <p:ph type="title"/>
          </p:nvPr>
        </p:nvSpPr>
        <p:spPr>
          <a:xfrm>
            <a:off x="677334" y="609600"/>
            <a:ext cx="8596668" cy="686540"/>
          </a:xfrm>
        </p:spPr>
        <p:txBody>
          <a:bodyPr/>
          <a:lstStyle/>
          <a:p>
            <a:r>
              <a:rPr lang="zh-CN" altLang="en-US" dirty="0"/>
              <a:t>系统流程</a:t>
            </a:r>
          </a:p>
        </p:txBody>
      </p:sp>
      <p:sp>
        <p:nvSpPr>
          <p:cNvPr id="3" name="内容占位符 2">
            <a:extLst>
              <a:ext uri="{FF2B5EF4-FFF2-40B4-BE49-F238E27FC236}">
                <a16:creationId xmlns:a16="http://schemas.microsoft.com/office/drawing/2014/main" id="{1F9F305C-FF53-4D31-B101-4A52D375B120}"/>
              </a:ext>
            </a:extLst>
          </p:cNvPr>
          <p:cNvSpPr>
            <a:spLocks noGrp="1"/>
          </p:cNvSpPr>
          <p:nvPr>
            <p:ph idx="1"/>
          </p:nvPr>
        </p:nvSpPr>
        <p:spPr>
          <a:xfrm>
            <a:off x="677334" y="1296141"/>
            <a:ext cx="8596668" cy="4745222"/>
          </a:xfrm>
        </p:spPr>
        <p:txBody>
          <a:bodyPr/>
          <a:lstStyle/>
          <a:p>
            <a:endParaRPr lang="zh-CN" altLang="en-US" dirty="0"/>
          </a:p>
        </p:txBody>
      </p:sp>
      <p:pic>
        <p:nvPicPr>
          <p:cNvPr id="4" name="图片 3">
            <a:extLst>
              <a:ext uri="{FF2B5EF4-FFF2-40B4-BE49-F238E27FC236}">
                <a16:creationId xmlns:a16="http://schemas.microsoft.com/office/drawing/2014/main" id="{5C8BBCB8-EA47-41AE-AA4D-A6BCAAE4806D}"/>
              </a:ext>
            </a:extLst>
          </p:cNvPr>
          <p:cNvPicPr/>
          <p:nvPr/>
        </p:nvPicPr>
        <p:blipFill>
          <a:blip r:embed="rId2"/>
          <a:stretch>
            <a:fillRect/>
          </a:stretch>
        </p:blipFill>
        <p:spPr>
          <a:xfrm>
            <a:off x="3084842" y="704850"/>
            <a:ext cx="4175760" cy="5448300"/>
          </a:xfrm>
          <a:prstGeom prst="rect">
            <a:avLst/>
          </a:prstGeom>
        </p:spPr>
      </p:pic>
    </p:spTree>
    <p:extLst>
      <p:ext uri="{BB962C8B-B14F-4D97-AF65-F5344CB8AC3E}">
        <p14:creationId xmlns:p14="http://schemas.microsoft.com/office/powerpoint/2010/main" val="2993320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25624-2441-43F8-B820-9AECF897A6EE}"/>
              </a:ext>
            </a:extLst>
          </p:cNvPr>
          <p:cNvSpPr>
            <a:spLocks noGrp="1"/>
          </p:cNvSpPr>
          <p:nvPr>
            <p:ph type="title"/>
          </p:nvPr>
        </p:nvSpPr>
        <p:spPr>
          <a:xfrm>
            <a:off x="677334" y="609600"/>
            <a:ext cx="8596668" cy="704295"/>
          </a:xfrm>
        </p:spPr>
        <p:txBody>
          <a:bodyPr>
            <a:normAutofit/>
          </a:bodyPr>
          <a:lstStyle/>
          <a:p>
            <a:r>
              <a:rPr lang="zh-CN" altLang="en-US" dirty="0"/>
              <a:t>光线的影响         </a:t>
            </a:r>
            <a:r>
              <a:rPr lang="en-US" altLang="zh-CN" dirty="0"/>
              <a:t>            </a:t>
            </a:r>
            <a:r>
              <a:rPr lang="zh-CN" altLang="en-US" dirty="0"/>
              <a:t>运动模糊的影响</a:t>
            </a:r>
          </a:p>
        </p:txBody>
      </p:sp>
      <p:sp>
        <p:nvSpPr>
          <p:cNvPr id="3" name="内容占位符 2">
            <a:extLst>
              <a:ext uri="{FF2B5EF4-FFF2-40B4-BE49-F238E27FC236}">
                <a16:creationId xmlns:a16="http://schemas.microsoft.com/office/drawing/2014/main" id="{E634F3F6-CF5D-4BD9-AC08-806D4C5448EB}"/>
              </a:ext>
            </a:extLst>
          </p:cNvPr>
          <p:cNvSpPr>
            <a:spLocks noGrp="1"/>
          </p:cNvSpPr>
          <p:nvPr>
            <p:ph idx="1"/>
          </p:nvPr>
        </p:nvSpPr>
        <p:spPr>
          <a:xfrm>
            <a:off x="4261282" y="1313895"/>
            <a:ext cx="1676816" cy="4727467"/>
          </a:xfrm>
        </p:spPr>
        <p:txBody>
          <a:bodyPr/>
          <a:lstStyle/>
          <a:p>
            <a:r>
              <a:rPr lang="zh-CN" altLang="en-US" dirty="0"/>
              <a:t>左上为部分人脸光线较暗</a:t>
            </a:r>
            <a:endParaRPr lang="en-US" altLang="zh-CN" dirty="0"/>
          </a:p>
          <a:p>
            <a:r>
              <a:rPr lang="zh-CN" altLang="en-US" dirty="0"/>
              <a:t>左下为人脸光线较为充足</a:t>
            </a:r>
            <a:endParaRPr lang="en-US" altLang="zh-CN" dirty="0"/>
          </a:p>
          <a:p>
            <a:r>
              <a:rPr lang="zh-CN" altLang="en-US" dirty="0"/>
              <a:t>右上为左右运动中人脸的识别</a:t>
            </a:r>
            <a:endParaRPr lang="en-US" altLang="zh-CN" dirty="0"/>
          </a:p>
          <a:p>
            <a:r>
              <a:rPr lang="zh-CN" altLang="en-US" dirty="0"/>
              <a:t>右下为上下运动中人脸的识别</a:t>
            </a:r>
          </a:p>
        </p:txBody>
      </p:sp>
      <p:pic>
        <p:nvPicPr>
          <p:cNvPr id="4" name="图片 3">
            <a:extLst>
              <a:ext uri="{FF2B5EF4-FFF2-40B4-BE49-F238E27FC236}">
                <a16:creationId xmlns:a16="http://schemas.microsoft.com/office/drawing/2014/main" id="{0123E046-A6C6-4953-B49C-106D5CEDE3D2}"/>
              </a:ext>
            </a:extLst>
          </p:cNvPr>
          <p:cNvPicPr/>
          <p:nvPr/>
        </p:nvPicPr>
        <p:blipFill>
          <a:blip r:embed="rId2"/>
          <a:stretch>
            <a:fillRect/>
          </a:stretch>
        </p:blipFill>
        <p:spPr>
          <a:xfrm>
            <a:off x="677333" y="1313895"/>
            <a:ext cx="3335373" cy="2459115"/>
          </a:xfrm>
          <a:prstGeom prst="rect">
            <a:avLst/>
          </a:prstGeom>
        </p:spPr>
      </p:pic>
      <p:pic>
        <p:nvPicPr>
          <p:cNvPr id="5" name="图片 4">
            <a:extLst>
              <a:ext uri="{FF2B5EF4-FFF2-40B4-BE49-F238E27FC236}">
                <a16:creationId xmlns:a16="http://schemas.microsoft.com/office/drawing/2014/main" id="{64A1B6B2-21A0-4EF8-AAC8-084245F6B079}"/>
              </a:ext>
            </a:extLst>
          </p:cNvPr>
          <p:cNvPicPr/>
          <p:nvPr/>
        </p:nvPicPr>
        <p:blipFill>
          <a:blip r:embed="rId3"/>
          <a:stretch>
            <a:fillRect/>
          </a:stretch>
        </p:blipFill>
        <p:spPr>
          <a:xfrm>
            <a:off x="677332" y="3924841"/>
            <a:ext cx="3335373" cy="2459114"/>
          </a:xfrm>
          <a:prstGeom prst="rect">
            <a:avLst/>
          </a:prstGeom>
        </p:spPr>
      </p:pic>
      <p:pic>
        <p:nvPicPr>
          <p:cNvPr id="6" name="图片 5">
            <a:extLst>
              <a:ext uri="{FF2B5EF4-FFF2-40B4-BE49-F238E27FC236}">
                <a16:creationId xmlns:a16="http://schemas.microsoft.com/office/drawing/2014/main" id="{C9F06FA6-BFE6-432E-8E07-AC5F2AD1FACC}"/>
              </a:ext>
            </a:extLst>
          </p:cNvPr>
          <p:cNvPicPr/>
          <p:nvPr/>
        </p:nvPicPr>
        <p:blipFill>
          <a:blip r:embed="rId4"/>
          <a:stretch>
            <a:fillRect/>
          </a:stretch>
        </p:blipFill>
        <p:spPr>
          <a:xfrm>
            <a:off x="6187205" y="1313895"/>
            <a:ext cx="3335373" cy="2459114"/>
          </a:xfrm>
          <a:prstGeom prst="rect">
            <a:avLst/>
          </a:prstGeom>
        </p:spPr>
      </p:pic>
      <p:pic>
        <p:nvPicPr>
          <p:cNvPr id="7" name="图片 6">
            <a:extLst>
              <a:ext uri="{FF2B5EF4-FFF2-40B4-BE49-F238E27FC236}">
                <a16:creationId xmlns:a16="http://schemas.microsoft.com/office/drawing/2014/main" id="{5F9B1FEA-B8CF-49DE-9450-29EFFAE1679B}"/>
              </a:ext>
            </a:extLst>
          </p:cNvPr>
          <p:cNvPicPr/>
          <p:nvPr/>
        </p:nvPicPr>
        <p:blipFill>
          <a:blip r:embed="rId5"/>
          <a:stretch>
            <a:fillRect/>
          </a:stretch>
        </p:blipFill>
        <p:spPr>
          <a:xfrm>
            <a:off x="6186674" y="3924841"/>
            <a:ext cx="3335373" cy="2459114"/>
          </a:xfrm>
          <a:prstGeom prst="rect">
            <a:avLst/>
          </a:prstGeom>
        </p:spPr>
      </p:pic>
    </p:spTree>
    <p:extLst>
      <p:ext uri="{BB962C8B-B14F-4D97-AF65-F5344CB8AC3E}">
        <p14:creationId xmlns:p14="http://schemas.microsoft.com/office/powerpoint/2010/main" val="3416278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E8ABEF-10DC-41E6-8F82-9209A3AB664D}"/>
              </a:ext>
            </a:extLst>
          </p:cNvPr>
          <p:cNvSpPr>
            <a:spLocks noGrp="1"/>
          </p:cNvSpPr>
          <p:nvPr>
            <p:ph type="title"/>
          </p:nvPr>
        </p:nvSpPr>
        <p:spPr>
          <a:xfrm>
            <a:off x="677334" y="609600"/>
            <a:ext cx="8596668" cy="713173"/>
          </a:xfrm>
        </p:spPr>
        <p:txBody>
          <a:bodyPr/>
          <a:lstStyle/>
          <a:p>
            <a:r>
              <a:rPr lang="zh-CN" altLang="en-US" dirty="0"/>
              <a:t>人脸位置的影响</a:t>
            </a:r>
            <a:r>
              <a:rPr lang="en-US" altLang="zh-CN" dirty="0"/>
              <a:t>-</a:t>
            </a:r>
            <a:r>
              <a:rPr lang="zh-CN" altLang="en-US" dirty="0"/>
              <a:t>距离不同</a:t>
            </a:r>
          </a:p>
        </p:txBody>
      </p:sp>
      <p:sp>
        <p:nvSpPr>
          <p:cNvPr id="3" name="内容占位符 2">
            <a:extLst>
              <a:ext uri="{FF2B5EF4-FFF2-40B4-BE49-F238E27FC236}">
                <a16:creationId xmlns:a16="http://schemas.microsoft.com/office/drawing/2014/main" id="{F8B5BC31-16F2-438C-9D72-B1A29E0A392D}"/>
              </a:ext>
            </a:extLst>
          </p:cNvPr>
          <p:cNvSpPr>
            <a:spLocks noGrp="1"/>
          </p:cNvSpPr>
          <p:nvPr>
            <p:ph idx="1"/>
          </p:nvPr>
        </p:nvSpPr>
        <p:spPr>
          <a:xfrm>
            <a:off x="4074850" y="1322773"/>
            <a:ext cx="4900474" cy="4718589"/>
          </a:xfrm>
        </p:spPr>
        <p:txBody>
          <a:bodyPr>
            <a:normAutofit/>
          </a:bodyPr>
          <a:lstStyle/>
          <a:p>
            <a:r>
              <a:rPr lang="zh-CN" altLang="en-US" sz="2400" dirty="0"/>
              <a:t>上图为近距离人脸识别效果</a:t>
            </a:r>
            <a:endParaRPr lang="en-US" altLang="zh-CN" sz="2400" dirty="0"/>
          </a:p>
          <a:p>
            <a:endParaRPr lang="en-US" altLang="zh-CN" sz="2400" dirty="0"/>
          </a:p>
          <a:p>
            <a:endParaRPr lang="en-US" altLang="zh-CN" sz="2400" dirty="0"/>
          </a:p>
          <a:p>
            <a:endParaRPr lang="en-US" altLang="zh-CN" sz="2400" dirty="0"/>
          </a:p>
          <a:p>
            <a:pPr marL="0" indent="0">
              <a:buNone/>
            </a:pPr>
            <a:endParaRPr lang="en-US" altLang="zh-CN" sz="2400" dirty="0"/>
          </a:p>
          <a:p>
            <a:r>
              <a:rPr lang="zh-CN" altLang="en-US" sz="2400" dirty="0"/>
              <a:t>下图为较远距离人脸识别效果</a:t>
            </a:r>
          </a:p>
        </p:txBody>
      </p:sp>
      <p:pic>
        <p:nvPicPr>
          <p:cNvPr id="4" name="图片 3">
            <a:extLst>
              <a:ext uri="{FF2B5EF4-FFF2-40B4-BE49-F238E27FC236}">
                <a16:creationId xmlns:a16="http://schemas.microsoft.com/office/drawing/2014/main" id="{D7BB7BE2-BED5-419B-AA77-DC833B156F6A}"/>
              </a:ext>
            </a:extLst>
          </p:cNvPr>
          <p:cNvPicPr/>
          <p:nvPr/>
        </p:nvPicPr>
        <p:blipFill>
          <a:blip r:embed="rId2"/>
          <a:stretch>
            <a:fillRect/>
          </a:stretch>
        </p:blipFill>
        <p:spPr>
          <a:xfrm>
            <a:off x="677333" y="1322772"/>
            <a:ext cx="3228842" cy="2370339"/>
          </a:xfrm>
          <a:prstGeom prst="rect">
            <a:avLst/>
          </a:prstGeom>
        </p:spPr>
      </p:pic>
      <p:pic>
        <p:nvPicPr>
          <p:cNvPr id="5" name="图片 4">
            <a:extLst>
              <a:ext uri="{FF2B5EF4-FFF2-40B4-BE49-F238E27FC236}">
                <a16:creationId xmlns:a16="http://schemas.microsoft.com/office/drawing/2014/main" id="{CE91CA97-28D3-49B5-9226-47F9C8AD1DB4}"/>
              </a:ext>
            </a:extLst>
          </p:cNvPr>
          <p:cNvPicPr/>
          <p:nvPr/>
        </p:nvPicPr>
        <p:blipFill>
          <a:blip r:embed="rId3"/>
          <a:stretch>
            <a:fillRect/>
          </a:stretch>
        </p:blipFill>
        <p:spPr>
          <a:xfrm>
            <a:off x="677332" y="3796721"/>
            <a:ext cx="3228841" cy="2370338"/>
          </a:xfrm>
          <a:prstGeom prst="rect">
            <a:avLst/>
          </a:prstGeom>
        </p:spPr>
      </p:pic>
    </p:spTree>
    <p:extLst>
      <p:ext uri="{BB962C8B-B14F-4D97-AF65-F5344CB8AC3E}">
        <p14:creationId xmlns:p14="http://schemas.microsoft.com/office/powerpoint/2010/main" val="218008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06EBA-ED19-4C82-A9AA-09E205E4D1C0}"/>
              </a:ext>
            </a:extLst>
          </p:cNvPr>
          <p:cNvSpPr>
            <a:spLocks noGrp="1"/>
          </p:cNvSpPr>
          <p:nvPr>
            <p:ph type="title"/>
          </p:nvPr>
        </p:nvSpPr>
        <p:spPr>
          <a:xfrm>
            <a:off x="677334" y="609600"/>
            <a:ext cx="8596668" cy="668784"/>
          </a:xfrm>
        </p:spPr>
        <p:txBody>
          <a:bodyPr/>
          <a:lstStyle/>
          <a:p>
            <a:r>
              <a:rPr lang="zh-CN" altLang="en-US" dirty="0"/>
              <a:t>人脸位置的影响</a:t>
            </a:r>
            <a:r>
              <a:rPr lang="en-US" altLang="zh-CN" dirty="0"/>
              <a:t>-</a:t>
            </a:r>
            <a:r>
              <a:rPr lang="zh-CN" altLang="en-US" dirty="0"/>
              <a:t>被遮挡</a:t>
            </a:r>
          </a:p>
        </p:txBody>
      </p:sp>
      <p:sp>
        <p:nvSpPr>
          <p:cNvPr id="3" name="内容占位符 2">
            <a:extLst>
              <a:ext uri="{FF2B5EF4-FFF2-40B4-BE49-F238E27FC236}">
                <a16:creationId xmlns:a16="http://schemas.microsoft.com/office/drawing/2014/main" id="{01BC5A82-09B6-4222-8A3C-AFA10BD5ABEB}"/>
              </a:ext>
            </a:extLst>
          </p:cNvPr>
          <p:cNvSpPr>
            <a:spLocks noGrp="1"/>
          </p:cNvSpPr>
          <p:nvPr>
            <p:ph idx="1"/>
          </p:nvPr>
        </p:nvSpPr>
        <p:spPr>
          <a:xfrm>
            <a:off x="3861786" y="1278385"/>
            <a:ext cx="2317072" cy="4762978"/>
          </a:xfrm>
        </p:spPr>
        <p:txBody>
          <a:bodyPr/>
          <a:lstStyle/>
          <a:p>
            <a:r>
              <a:rPr lang="zh-CN" altLang="en-US" dirty="0"/>
              <a:t>左上为</a:t>
            </a:r>
            <a:r>
              <a:rPr lang="zh-CN" altLang="zh-CN" dirty="0"/>
              <a:t>边缘的部分人脸 </a:t>
            </a:r>
            <a:r>
              <a:rPr lang="en-US" altLang="zh-CN" dirty="0"/>
              <a:t>                   </a:t>
            </a:r>
          </a:p>
          <a:p>
            <a:r>
              <a:rPr lang="zh-CN" altLang="en-US" dirty="0"/>
              <a:t>左下为</a:t>
            </a:r>
            <a:r>
              <a:rPr lang="zh-CN" altLang="zh-CN" dirty="0"/>
              <a:t>过少的边缘人脸</a:t>
            </a:r>
          </a:p>
          <a:p>
            <a:r>
              <a:rPr lang="zh-CN" altLang="en-US" dirty="0"/>
              <a:t>右上为部分人脸被遮挡</a:t>
            </a:r>
            <a:endParaRPr lang="en-US" altLang="zh-CN" dirty="0"/>
          </a:p>
          <a:p>
            <a:r>
              <a:rPr lang="zh-CN" altLang="en-US" dirty="0"/>
              <a:t>右下为少部分人脸遮挡加光线遮挡</a:t>
            </a:r>
            <a:endParaRPr lang="en-US" altLang="zh-CN" dirty="0"/>
          </a:p>
          <a:p>
            <a:r>
              <a:rPr lang="zh-CN" altLang="en-US" dirty="0"/>
              <a:t>右下人脸部分效果如正下方所示</a:t>
            </a:r>
          </a:p>
        </p:txBody>
      </p:sp>
      <p:pic>
        <p:nvPicPr>
          <p:cNvPr id="4" name="图片 3">
            <a:extLst>
              <a:ext uri="{FF2B5EF4-FFF2-40B4-BE49-F238E27FC236}">
                <a16:creationId xmlns:a16="http://schemas.microsoft.com/office/drawing/2014/main" id="{E0EB8BA6-309E-4660-8E11-2E82DEA94FBF}"/>
              </a:ext>
            </a:extLst>
          </p:cNvPr>
          <p:cNvPicPr/>
          <p:nvPr/>
        </p:nvPicPr>
        <p:blipFill>
          <a:blip r:embed="rId2"/>
          <a:stretch>
            <a:fillRect/>
          </a:stretch>
        </p:blipFill>
        <p:spPr>
          <a:xfrm>
            <a:off x="441040" y="1278384"/>
            <a:ext cx="3278703" cy="2405849"/>
          </a:xfrm>
          <a:prstGeom prst="rect">
            <a:avLst/>
          </a:prstGeom>
        </p:spPr>
      </p:pic>
      <p:pic>
        <p:nvPicPr>
          <p:cNvPr id="5" name="图片 4">
            <a:extLst>
              <a:ext uri="{FF2B5EF4-FFF2-40B4-BE49-F238E27FC236}">
                <a16:creationId xmlns:a16="http://schemas.microsoft.com/office/drawing/2014/main" id="{80D48FEE-C7B1-4371-99F7-67E38D9BEC64}"/>
              </a:ext>
            </a:extLst>
          </p:cNvPr>
          <p:cNvPicPr/>
          <p:nvPr/>
        </p:nvPicPr>
        <p:blipFill>
          <a:blip r:embed="rId3"/>
          <a:stretch>
            <a:fillRect/>
          </a:stretch>
        </p:blipFill>
        <p:spPr>
          <a:xfrm>
            <a:off x="441039" y="3871551"/>
            <a:ext cx="3278703" cy="2280673"/>
          </a:xfrm>
          <a:prstGeom prst="rect">
            <a:avLst/>
          </a:prstGeom>
        </p:spPr>
      </p:pic>
      <p:pic>
        <p:nvPicPr>
          <p:cNvPr id="6" name="图片 5">
            <a:extLst>
              <a:ext uri="{FF2B5EF4-FFF2-40B4-BE49-F238E27FC236}">
                <a16:creationId xmlns:a16="http://schemas.microsoft.com/office/drawing/2014/main" id="{332F81A9-4EE4-4F58-ABA1-1A399E4322E1}"/>
              </a:ext>
            </a:extLst>
          </p:cNvPr>
          <p:cNvPicPr/>
          <p:nvPr/>
        </p:nvPicPr>
        <p:blipFill>
          <a:blip r:embed="rId4"/>
          <a:stretch>
            <a:fillRect/>
          </a:stretch>
        </p:blipFill>
        <p:spPr>
          <a:xfrm>
            <a:off x="6096000" y="1278384"/>
            <a:ext cx="3484819" cy="2503503"/>
          </a:xfrm>
          <a:prstGeom prst="rect">
            <a:avLst/>
          </a:prstGeom>
        </p:spPr>
      </p:pic>
      <p:pic>
        <p:nvPicPr>
          <p:cNvPr id="7" name="图片 6">
            <a:extLst>
              <a:ext uri="{FF2B5EF4-FFF2-40B4-BE49-F238E27FC236}">
                <a16:creationId xmlns:a16="http://schemas.microsoft.com/office/drawing/2014/main" id="{4362DB62-BBC0-493B-887D-2A4F737D68A4}"/>
              </a:ext>
            </a:extLst>
          </p:cNvPr>
          <p:cNvPicPr/>
          <p:nvPr/>
        </p:nvPicPr>
        <p:blipFill>
          <a:blip r:embed="rId5"/>
          <a:stretch>
            <a:fillRect/>
          </a:stretch>
        </p:blipFill>
        <p:spPr>
          <a:xfrm>
            <a:off x="6095999" y="3911524"/>
            <a:ext cx="3484819" cy="2280672"/>
          </a:xfrm>
          <a:prstGeom prst="rect">
            <a:avLst/>
          </a:prstGeom>
        </p:spPr>
      </p:pic>
      <p:pic>
        <p:nvPicPr>
          <p:cNvPr id="8" name="图片 7">
            <a:extLst>
              <a:ext uri="{FF2B5EF4-FFF2-40B4-BE49-F238E27FC236}">
                <a16:creationId xmlns:a16="http://schemas.microsoft.com/office/drawing/2014/main" id="{18F81623-4EE9-42CF-A2EB-21C30923AC9D}"/>
              </a:ext>
            </a:extLst>
          </p:cNvPr>
          <p:cNvPicPr>
            <a:picLocks noChangeAspect="1"/>
          </p:cNvPicPr>
          <p:nvPr/>
        </p:nvPicPr>
        <p:blipFill>
          <a:blip r:embed="rId6"/>
          <a:stretch>
            <a:fillRect/>
          </a:stretch>
        </p:blipFill>
        <p:spPr>
          <a:xfrm>
            <a:off x="5099659" y="5051860"/>
            <a:ext cx="335309" cy="396274"/>
          </a:xfrm>
          <a:prstGeom prst="rect">
            <a:avLst/>
          </a:prstGeom>
        </p:spPr>
      </p:pic>
    </p:spTree>
    <p:extLst>
      <p:ext uri="{BB962C8B-B14F-4D97-AF65-F5344CB8AC3E}">
        <p14:creationId xmlns:p14="http://schemas.microsoft.com/office/powerpoint/2010/main" val="334764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9B8BF-9C92-4FB8-AF30-2CBE8038D92A}"/>
              </a:ext>
            </a:extLst>
          </p:cNvPr>
          <p:cNvSpPr>
            <a:spLocks noGrp="1"/>
          </p:cNvSpPr>
          <p:nvPr>
            <p:ph type="title"/>
          </p:nvPr>
        </p:nvSpPr>
        <p:spPr>
          <a:xfrm>
            <a:off x="677334" y="609601"/>
            <a:ext cx="8596668" cy="686539"/>
          </a:xfrm>
        </p:spPr>
        <p:txBody>
          <a:bodyPr>
            <a:normAutofit fontScale="90000"/>
          </a:bodyPr>
          <a:lstStyle/>
          <a:p>
            <a:r>
              <a:rPr lang="zh-CN" altLang="en-US" sz="4000" dirty="0"/>
              <a:t>绪论</a:t>
            </a:r>
            <a:br>
              <a:rPr lang="en-US" altLang="zh-CN" dirty="0"/>
            </a:br>
            <a:endParaRPr lang="zh-CN" altLang="en-US" dirty="0"/>
          </a:p>
        </p:txBody>
      </p:sp>
      <p:sp>
        <p:nvSpPr>
          <p:cNvPr id="3" name="内容占位符 2">
            <a:extLst>
              <a:ext uri="{FF2B5EF4-FFF2-40B4-BE49-F238E27FC236}">
                <a16:creationId xmlns:a16="http://schemas.microsoft.com/office/drawing/2014/main" id="{6277D027-6DC2-41C1-AA75-A055206F8C1B}"/>
              </a:ext>
            </a:extLst>
          </p:cNvPr>
          <p:cNvSpPr>
            <a:spLocks noGrp="1"/>
          </p:cNvSpPr>
          <p:nvPr>
            <p:ph idx="1"/>
          </p:nvPr>
        </p:nvSpPr>
        <p:spPr>
          <a:xfrm>
            <a:off x="677334" y="1296141"/>
            <a:ext cx="8596668" cy="4745222"/>
          </a:xfrm>
        </p:spPr>
        <p:txBody>
          <a:bodyPr/>
          <a:lstStyle/>
          <a:p>
            <a:r>
              <a:rPr lang="zh-CN" altLang="en-US" sz="2800" dirty="0">
                <a:solidFill>
                  <a:schemeClr val="tx1"/>
                </a:solidFill>
              </a:rPr>
              <a:t>课题背景及研究意义</a:t>
            </a:r>
            <a:endParaRPr lang="en-US" altLang="zh-CN" sz="2800" dirty="0">
              <a:solidFill>
                <a:schemeClr val="tx1"/>
              </a:solidFill>
            </a:endParaRPr>
          </a:p>
          <a:p>
            <a:r>
              <a:rPr lang="zh-CN" altLang="en-US" sz="2800" dirty="0">
                <a:solidFill>
                  <a:schemeClr val="tx1"/>
                </a:solidFill>
              </a:rPr>
              <a:t>人脸识别的研究历程</a:t>
            </a:r>
            <a:endParaRPr lang="en-US" altLang="zh-CN" sz="2800" dirty="0">
              <a:solidFill>
                <a:schemeClr val="tx1"/>
              </a:solidFill>
            </a:endParaRPr>
          </a:p>
          <a:p>
            <a:r>
              <a:rPr lang="zh-CN" altLang="en-US" sz="2800" dirty="0">
                <a:solidFill>
                  <a:schemeClr val="tx1"/>
                </a:solidFill>
              </a:rPr>
              <a:t>论文主要内容</a:t>
            </a:r>
          </a:p>
        </p:txBody>
      </p:sp>
    </p:spTree>
    <p:extLst>
      <p:ext uri="{BB962C8B-B14F-4D97-AF65-F5344CB8AC3E}">
        <p14:creationId xmlns:p14="http://schemas.microsoft.com/office/powerpoint/2010/main" val="3728473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3C500-68A9-4A8A-BC05-4D4B2D42B374}"/>
              </a:ext>
            </a:extLst>
          </p:cNvPr>
          <p:cNvSpPr>
            <a:spLocks noGrp="1"/>
          </p:cNvSpPr>
          <p:nvPr>
            <p:ph type="title"/>
          </p:nvPr>
        </p:nvSpPr>
        <p:spPr>
          <a:xfrm>
            <a:off x="677334" y="609600"/>
            <a:ext cx="8596668" cy="695417"/>
          </a:xfrm>
        </p:spPr>
        <p:txBody>
          <a:bodyPr>
            <a:normAutofit/>
          </a:bodyPr>
          <a:lstStyle/>
          <a:p>
            <a:r>
              <a:rPr lang="zh-CN" altLang="en-US" dirty="0"/>
              <a:t>结论</a:t>
            </a:r>
          </a:p>
        </p:txBody>
      </p:sp>
      <p:sp>
        <p:nvSpPr>
          <p:cNvPr id="3" name="内容占位符 2">
            <a:extLst>
              <a:ext uri="{FF2B5EF4-FFF2-40B4-BE49-F238E27FC236}">
                <a16:creationId xmlns:a16="http://schemas.microsoft.com/office/drawing/2014/main" id="{85178BAD-E98C-4226-B6DD-84914384EF19}"/>
              </a:ext>
            </a:extLst>
          </p:cNvPr>
          <p:cNvSpPr>
            <a:spLocks noGrp="1"/>
          </p:cNvSpPr>
          <p:nvPr>
            <p:ph idx="1"/>
          </p:nvPr>
        </p:nvSpPr>
        <p:spPr>
          <a:xfrm>
            <a:off x="677334" y="1305018"/>
            <a:ext cx="8596668" cy="2059620"/>
          </a:xfrm>
        </p:spPr>
        <p:txBody>
          <a:bodyPr>
            <a:normAutofit/>
          </a:bodyPr>
          <a:lstStyle/>
          <a:p>
            <a:r>
              <a:rPr lang="zh-CN" altLang="en-US" sz="2800" dirty="0"/>
              <a:t>实现并优化了基于</a:t>
            </a:r>
            <a:r>
              <a:rPr lang="en-US" altLang="zh-CN" sz="2800" dirty="0"/>
              <a:t>EDVR</a:t>
            </a:r>
            <a:r>
              <a:rPr lang="zh-CN" altLang="en-US" sz="2800" dirty="0"/>
              <a:t>架构的图像去模糊模块</a:t>
            </a:r>
            <a:endParaRPr lang="en-US" altLang="zh-CN" sz="2800" dirty="0"/>
          </a:p>
          <a:p>
            <a:r>
              <a:rPr lang="zh-CN" altLang="en-US" sz="2800" dirty="0"/>
              <a:t>实现并优化了基于</a:t>
            </a:r>
            <a:r>
              <a:rPr lang="en-US" altLang="zh-CN" sz="2800" dirty="0"/>
              <a:t>MTCNN</a:t>
            </a:r>
            <a:r>
              <a:rPr lang="zh-CN" altLang="en-US" sz="2800" dirty="0"/>
              <a:t>架构的人脸检测识别模块</a:t>
            </a:r>
            <a:endParaRPr lang="en-US" altLang="zh-CN" sz="2800" dirty="0"/>
          </a:p>
          <a:p>
            <a:r>
              <a:rPr lang="zh-CN" altLang="en-US" sz="2800" dirty="0"/>
              <a:t>对于运动模糊有了较强的鲁棒性，人脸识别结果较为理想</a:t>
            </a:r>
          </a:p>
        </p:txBody>
      </p:sp>
      <p:sp>
        <p:nvSpPr>
          <p:cNvPr id="4" name="标题 1">
            <a:extLst>
              <a:ext uri="{FF2B5EF4-FFF2-40B4-BE49-F238E27FC236}">
                <a16:creationId xmlns:a16="http://schemas.microsoft.com/office/drawing/2014/main" id="{09F133CF-8CC5-41C4-98AF-67805B3FD491}"/>
              </a:ext>
            </a:extLst>
          </p:cNvPr>
          <p:cNvSpPr txBox="1">
            <a:spLocks/>
          </p:cNvSpPr>
          <p:nvPr/>
        </p:nvSpPr>
        <p:spPr>
          <a:xfrm>
            <a:off x="677334" y="3493363"/>
            <a:ext cx="8596668" cy="6954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t>不足以及展望</a:t>
            </a:r>
          </a:p>
        </p:txBody>
      </p:sp>
      <p:sp>
        <p:nvSpPr>
          <p:cNvPr id="5" name="内容占位符 2">
            <a:extLst>
              <a:ext uri="{FF2B5EF4-FFF2-40B4-BE49-F238E27FC236}">
                <a16:creationId xmlns:a16="http://schemas.microsoft.com/office/drawing/2014/main" id="{B8E6701E-C795-46A5-9EB4-90D5196E5690}"/>
              </a:ext>
            </a:extLst>
          </p:cNvPr>
          <p:cNvSpPr txBox="1">
            <a:spLocks/>
          </p:cNvSpPr>
          <p:nvPr/>
        </p:nvSpPr>
        <p:spPr>
          <a:xfrm>
            <a:off x="677334" y="4188780"/>
            <a:ext cx="8596668" cy="236294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800" dirty="0"/>
              <a:t>系统的实时性还有进一步优化的空间，对于图片里的其他有利于识别人脸的辅助信息没有充分利用。</a:t>
            </a:r>
            <a:endParaRPr lang="en-US" altLang="zh-CN" sz="2800" dirty="0"/>
          </a:p>
          <a:p>
            <a:r>
              <a:rPr lang="zh-CN" altLang="en-US" sz="2800" dirty="0"/>
              <a:t>随着云计算的发展，越来越多的数据可以分配给不同电脑进行运算，整个系统的运行速率将会有更进一步的提高；特别是伴随着视频成像技术的发展，我们获取到的视频信息将会变得越来越丰富，其中所能进行判断的信息也会越来越多，算法也会进一步优化，对于复杂条件下人脸识别的能力也一定会随之提高。</a:t>
            </a:r>
          </a:p>
        </p:txBody>
      </p:sp>
    </p:spTree>
    <p:extLst>
      <p:ext uri="{BB962C8B-B14F-4D97-AF65-F5344CB8AC3E}">
        <p14:creationId xmlns:p14="http://schemas.microsoft.com/office/powerpoint/2010/main" val="3635109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B8DCA-6D4A-475D-8429-C875A243354E}"/>
              </a:ext>
            </a:extLst>
          </p:cNvPr>
          <p:cNvSpPr>
            <a:spLocks noGrp="1"/>
          </p:cNvSpPr>
          <p:nvPr>
            <p:ph type="ctrTitle"/>
          </p:nvPr>
        </p:nvSpPr>
        <p:spPr/>
        <p:txBody>
          <a:bodyPr/>
          <a:lstStyle/>
          <a:p>
            <a:r>
              <a:rPr lang="zh-CN" altLang="en-US" b="1" dirty="0"/>
              <a:t>谢谢各位老师</a:t>
            </a:r>
            <a:br>
              <a:rPr lang="en-US" altLang="zh-CN" b="1" dirty="0"/>
            </a:br>
            <a:r>
              <a:rPr lang="zh-CN" altLang="en-US" b="1" dirty="0"/>
              <a:t>请批评指正</a:t>
            </a:r>
            <a:endParaRPr lang="zh-CN" altLang="en-US" dirty="0"/>
          </a:p>
        </p:txBody>
      </p:sp>
      <p:sp>
        <p:nvSpPr>
          <p:cNvPr id="3" name="副标题 2">
            <a:extLst>
              <a:ext uri="{FF2B5EF4-FFF2-40B4-BE49-F238E27FC236}">
                <a16:creationId xmlns:a16="http://schemas.microsoft.com/office/drawing/2014/main" id="{662AE15A-EDF8-484B-849E-7CEF07C61E3E}"/>
              </a:ext>
            </a:extLst>
          </p:cNvPr>
          <p:cNvSpPr>
            <a:spLocks noGrp="1"/>
          </p:cNvSpPr>
          <p:nvPr>
            <p:ph type="subTitle" idx="1"/>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2459524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E1503-F0C1-4069-92C7-B6738F8DEB45}"/>
              </a:ext>
            </a:extLst>
          </p:cNvPr>
          <p:cNvSpPr>
            <a:spLocks noGrp="1"/>
          </p:cNvSpPr>
          <p:nvPr>
            <p:ph type="title"/>
          </p:nvPr>
        </p:nvSpPr>
        <p:spPr>
          <a:xfrm>
            <a:off x="677334" y="609600"/>
            <a:ext cx="8596668" cy="757562"/>
          </a:xfrm>
        </p:spPr>
        <p:txBody>
          <a:bodyPr>
            <a:normAutofit/>
          </a:bodyPr>
          <a:lstStyle/>
          <a:p>
            <a:r>
              <a:rPr lang="zh-CN" altLang="en-US" dirty="0"/>
              <a:t>绪论</a:t>
            </a:r>
            <a:r>
              <a:rPr lang="en-US" altLang="zh-CN" dirty="0"/>
              <a:t>-</a:t>
            </a:r>
            <a:r>
              <a:rPr lang="zh-CN" altLang="en-US" dirty="0"/>
              <a:t>课题背景及研究意义</a:t>
            </a:r>
          </a:p>
        </p:txBody>
      </p:sp>
      <p:sp>
        <p:nvSpPr>
          <p:cNvPr id="3" name="内容占位符 2">
            <a:extLst>
              <a:ext uri="{FF2B5EF4-FFF2-40B4-BE49-F238E27FC236}">
                <a16:creationId xmlns:a16="http://schemas.microsoft.com/office/drawing/2014/main" id="{3F62C1ED-8626-4C5C-967A-7B2B4EA6229F}"/>
              </a:ext>
            </a:extLst>
          </p:cNvPr>
          <p:cNvSpPr>
            <a:spLocks noGrp="1"/>
          </p:cNvSpPr>
          <p:nvPr>
            <p:ph idx="1"/>
          </p:nvPr>
        </p:nvSpPr>
        <p:spPr>
          <a:xfrm>
            <a:off x="677334" y="1367163"/>
            <a:ext cx="8596668" cy="4674200"/>
          </a:xfrm>
        </p:spPr>
        <p:txBody>
          <a:bodyPr/>
          <a:lstStyle/>
          <a:p>
            <a:r>
              <a:rPr lang="zh-CN" altLang="en-US" sz="2800" dirty="0"/>
              <a:t>人脸识别具有很高的使用价值，它在公安侦查、视频监视、持卡人身份鉴定等方面都有着广阔的应用前景。人脸检测和特征提取在人脸识别中扮演着重要的角色，人脸检测与特征提取的效果将会直接影响人脸识别的准确率。然而，这两个环节比较容易受运动模糊、光照、姿态等外界因素的影响，所以如何克服这些因素的影响研究出鲁棒性高且效率较高的人脸检测识别系统具有十分重要的意义。</a:t>
            </a:r>
          </a:p>
          <a:p>
            <a:endParaRPr lang="zh-CN" altLang="en-US" dirty="0"/>
          </a:p>
        </p:txBody>
      </p:sp>
    </p:spTree>
    <p:extLst>
      <p:ext uri="{BB962C8B-B14F-4D97-AF65-F5344CB8AC3E}">
        <p14:creationId xmlns:p14="http://schemas.microsoft.com/office/powerpoint/2010/main" val="4294337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742A2-AB8E-45F1-9D9B-B79B0626BC4A}"/>
              </a:ext>
            </a:extLst>
          </p:cNvPr>
          <p:cNvSpPr>
            <a:spLocks noGrp="1"/>
          </p:cNvSpPr>
          <p:nvPr>
            <p:ph type="title"/>
          </p:nvPr>
        </p:nvSpPr>
        <p:spPr>
          <a:xfrm>
            <a:off x="677334" y="609600"/>
            <a:ext cx="8596668" cy="757561"/>
          </a:xfrm>
        </p:spPr>
        <p:txBody>
          <a:bodyPr>
            <a:normAutofit/>
          </a:bodyPr>
          <a:lstStyle/>
          <a:p>
            <a:r>
              <a:rPr lang="zh-CN" altLang="en-US" dirty="0"/>
              <a:t>绪论</a:t>
            </a:r>
            <a:r>
              <a:rPr lang="en-US" altLang="zh-CN" dirty="0"/>
              <a:t>-</a:t>
            </a:r>
            <a:r>
              <a:rPr lang="zh-CN" altLang="en-US" dirty="0"/>
              <a:t>人脸识别的研究历程</a:t>
            </a:r>
          </a:p>
        </p:txBody>
      </p:sp>
      <p:sp>
        <p:nvSpPr>
          <p:cNvPr id="3" name="内容占位符 2">
            <a:extLst>
              <a:ext uri="{FF2B5EF4-FFF2-40B4-BE49-F238E27FC236}">
                <a16:creationId xmlns:a16="http://schemas.microsoft.com/office/drawing/2014/main" id="{A5034506-945A-4B1E-9E28-A6F28CAFFA0E}"/>
              </a:ext>
            </a:extLst>
          </p:cNvPr>
          <p:cNvSpPr>
            <a:spLocks noGrp="1"/>
          </p:cNvSpPr>
          <p:nvPr>
            <p:ph idx="1"/>
          </p:nvPr>
        </p:nvSpPr>
        <p:spPr>
          <a:xfrm>
            <a:off x="677334" y="1367161"/>
            <a:ext cx="8596668" cy="4674201"/>
          </a:xfrm>
        </p:spPr>
        <p:txBody>
          <a:bodyPr>
            <a:normAutofit/>
          </a:bodyPr>
          <a:lstStyle/>
          <a:p>
            <a:r>
              <a:rPr lang="zh-CN" altLang="zh-CN" sz="2800" dirty="0"/>
              <a:t>早期阶段</a:t>
            </a:r>
            <a:endParaRPr lang="en-US" altLang="zh-CN" sz="2800" dirty="0"/>
          </a:p>
          <a:p>
            <a:pPr lvl="1"/>
            <a:r>
              <a:rPr lang="zh-CN" altLang="en-US" sz="2200" dirty="0"/>
              <a:t>基于人脸的几何特征和统计特征两大类</a:t>
            </a:r>
            <a:endParaRPr lang="en-US" altLang="zh-CN" sz="2200" dirty="0"/>
          </a:p>
          <a:p>
            <a:pPr lvl="1"/>
            <a:r>
              <a:rPr lang="zh-CN" altLang="en-US" sz="2200" dirty="0"/>
              <a:t>代表方法是</a:t>
            </a:r>
            <a:r>
              <a:rPr lang="zh-CN" altLang="en-US" sz="2200" dirty="0">
                <a:solidFill>
                  <a:schemeClr val="tx1"/>
                </a:solidFill>
              </a:rPr>
              <a:t>子空间方法：</a:t>
            </a:r>
            <a:r>
              <a:rPr lang="en-US" altLang="zh-CN" sz="2200" dirty="0"/>
              <a:t>PCA</a:t>
            </a:r>
            <a:r>
              <a:rPr lang="zh-CN" altLang="zh-CN" sz="2200" dirty="0"/>
              <a:t>、</a:t>
            </a:r>
            <a:r>
              <a:rPr lang="en-US" altLang="zh-CN" sz="2200" dirty="0"/>
              <a:t>LDA</a:t>
            </a:r>
            <a:r>
              <a:rPr lang="zh-CN" altLang="en-US" sz="2200" dirty="0"/>
              <a:t>和</a:t>
            </a:r>
            <a:r>
              <a:rPr lang="en-US" altLang="zh-CN" sz="2200" dirty="0"/>
              <a:t>ICA</a:t>
            </a:r>
            <a:endParaRPr lang="en-US" altLang="zh-CN" sz="2800" dirty="0"/>
          </a:p>
          <a:p>
            <a:r>
              <a:rPr lang="zh-CN" altLang="en-US" sz="2800" dirty="0"/>
              <a:t>特征定位</a:t>
            </a:r>
            <a:r>
              <a:rPr lang="en-US" altLang="zh-CN" sz="2800" dirty="0"/>
              <a:t>+</a:t>
            </a:r>
            <a:r>
              <a:rPr lang="zh-CN" altLang="en-US" sz="2800" dirty="0"/>
              <a:t>分类器筛选</a:t>
            </a:r>
            <a:endParaRPr lang="en-US" altLang="zh-CN" sz="2800" dirty="0"/>
          </a:p>
          <a:p>
            <a:pPr lvl="1"/>
            <a:r>
              <a:rPr lang="zh-CN" altLang="en-US" sz="2200" dirty="0"/>
              <a:t>关键是人工特征的设计</a:t>
            </a:r>
            <a:endParaRPr lang="en-US" altLang="zh-CN" sz="2200" dirty="0"/>
          </a:p>
          <a:p>
            <a:pPr lvl="1"/>
            <a:r>
              <a:rPr lang="zh-CN" altLang="en-US" sz="2200" dirty="0"/>
              <a:t>包括</a:t>
            </a:r>
            <a:r>
              <a:rPr lang="en-US" altLang="zh-CN" sz="2200" dirty="0"/>
              <a:t>HOG</a:t>
            </a:r>
            <a:r>
              <a:rPr lang="zh-CN" altLang="en-US" sz="2200" dirty="0"/>
              <a:t>、</a:t>
            </a:r>
            <a:r>
              <a:rPr lang="en-US" altLang="zh-CN" sz="2200" dirty="0"/>
              <a:t>SIFT</a:t>
            </a:r>
            <a:r>
              <a:rPr lang="zh-CN" altLang="en-US" sz="2200" dirty="0"/>
              <a:t>、</a:t>
            </a:r>
            <a:r>
              <a:rPr lang="en-US" altLang="zh-CN" sz="2200" dirty="0"/>
              <a:t>Gabor</a:t>
            </a:r>
            <a:r>
              <a:rPr lang="zh-CN" altLang="en-US" sz="2200" dirty="0"/>
              <a:t>、</a:t>
            </a:r>
            <a:r>
              <a:rPr lang="en-US" altLang="zh-CN" sz="2200" dirty="0"/>
              <a:t>      </a:t>
            </a:r>
            <a:r>
              <a:rPr lang="zh-CN" altLang="en-US" sz="2200" dirty="0"/>
              <a:t>等</a:t>
            </a:r>
            <a:endParaRPr lang="en-US" altLang="zh-CN" sz="2200" dirty="0"/>
          </a:p>
          <a:p>
            <a:pPr lvl="1"/>
            <a:r>
              <a:rPr lang="zh-CN" altLang="en-US" sz="2200" dirty="0"/>
              <a:t>巅峰：高维特征和验证性能存在着正相关</a:t>
            </a:r>
            <a:endParaRPr lang="en-US" altLang="zh-CN" sz="2200" dirty="0"/>
          </a:p>
          <a:p>
            <a:r>
              <a:rPr lang="zh-CN" altLang="en-US" sz="2800" dirty="0"/>
              <a:t>深度学习</a:t>
            </a:r>
          </a:p>
        </p:txBody>
      </p:sp>
      <p:sp>
        <p:nvSpPr>
          <p:cNvPr id="4" name="文本框 3">
            <a:extLst>
              <a:ext uri="{FF2B5EF4-FFF2-40B4-BE49-F238E27FC236}">
                <a16:creationId xmlns:a16="http://schemas.microsoft.com/office/drawing/2014/main" id="{1CABDBB6-3337-4D11-A8A3-AEE19D64B2DC}"/>
              </a:ext>
            </a:extLst>
          </p:cNvPr>
          <p:cNvSpPr txBox="1"/>
          <p:nvPr/>
        </p:nvSpPr>
        <p:spPr>
          <a:xfrm>
            <a:off x="4607112" y="3852909"/>
            <a:ext cx="737112" cy="430887"/>
          </a:xfrm>
          <a:prstGeom prst="rect">
            <a:avLst/>
          </a:prstGeom>
          <a:noFill/>
        </p:spPr>
        <p:txBody>
          <a:bodyPr wrap="square" rtlCol="0">
            <a:spAutoFit/>
          </a:bodyPr>
          <a:lstStyle/>
          <a:p>
            <a:r>
              <a:rPr lang="en-US" altLang="zh-CN" sz="2200" dirty="0"/>
              <a:t>LBP</a:t>
            </a:r>
            <a:endParaRPr lang="zh-CN" altLang="en-US" sz="2200" dirty="0"/>
          </a:p>
        </p:txBody>
      </p:sp>
    </p:spTree>
    <p:extLst>
      <p:ext uri="{BB962C8B-B14F-4D97-AF65-F5344CB8AC3E}">
        <p14:creationId xmlns:p14="http://schemas.microsoft.com/office/powerpoint/2010/main" val="15799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1" nodeType="clickEffect">
                                  <p:stCondLst>
                                    <p:cond delay="0"/>
                                  </p:stCondLst>
                                  <p:childTnLst>
                                    <p:animClr clrSpc="rgb" dir="cw">
                                      <p:cBhvr override="childStyle">
                                        <p:cTn id="34" dur="2000" fill="hold"/>
                                        <p:tgtEl>
                                          <p:spTgt spid="4"/>
                                        </p:tgtEl>
                                        <p:attrNameLst>
                                          <p:attrName>style.color</p:attrName>
                                        </p:attrNameLst>
                                      </p:cBhvr>
                                      <p:to>
                                        <a:srgbClr val="FF0000"/>
                                      </p:to>
                                    </p:animClr>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91B6A0-D99C-4E28-96EF-335D79B4912B}"/>
              </a:ext>
            </a:extLst>
          </p:cNvPr>
          <p:cNvSpPr>
            <a:spLocks noGrp="1"/>
          </p:cNvSpPr>
          <p:nvPr>
            <p:ph type="title"/>
          </p:nvPr>
        </p:nvSpPr>
        <p:spPr>
          <a:xfrm>
            <a:off x="677334" y="609600"/>
            <a:ext cx="8596668" cy="722050"/>
          </a:xfrm>
        </p:spPr>
        <p:txBody>
          <a:bodyPr/>
          <a:lstStyle/>
          <a:p>
            <a:r>
              <a:rPr lang="zh-CN" altLang="en-US" dirty="0"/>
              <a:t>绪论</a:t>
            </a:r>
            <a:r>
              <a:rPr lang="en-US" altLang="zh-CN" dirty="0"/>
              <a:t>-</a:t>
            </a:r>
            <a:r>
              <a:rPr lang="zh-CN" altLang="en-US" dirty="0"/>
              <a:t>论文主要内容</a:t>
            </a:r>
          </a:p>
        </p:txBody>
      </p:sp>
      <p:sp>
        <p:nvSpPr>
          <p:cNvPr id="3" name="内容占位符 2">
            <a:extLst>
              <a:ext uri="{FF2B5EF4-FFF2-40B4-BE49-F238E27FC236}">
                <a16:creationId xmlns:a16="http://schemas.microsoft.com/office/drawing/2014/main" id="{E6FB1188-20EB-481C-A863-41C8090046D8}"/>
              </a:ext>
            </a:extLst>
          </p:cNvPr>
          <p:cNvSpPr>
            <a:spLocks noGrp="1"/>
          </p:cNvSpPr>
          <p:nvPr>
            <p:ph idx="1"/>
          </p:nvPr>
        </p:nvSpPr>
        <p:spPr>
          <a:xfrm>
            <a:off x="677334" y="1331651"/>
            <a:ext cx="8596668" cy="4709712"/>
          </a:xfrm>
        </p:spPr>
        <p:txBody>
          <a:bodyPr>
            <a:normAutofit/>
          </a:bodyPr>
          <a:lstStyle/>
          <a:p>
            <a:r>
              <a:rPr lang="zh-CN" altLang="zh-CN" sz="2800" dirty="0"/>
              <a:t>图像运动模糊鲁棒的设计与实现</a:t>
            </a:r>
            <a:endParaRPr lang="en-US" altLang="zh-CN" sz="2200" dirty="0"/>
          </a:p>
          <a:p>
            <a:r>
              <a:rPr lang="zh-CN" altLang="zh-CN" sz="2800" dirty="0"/>
              <a:t>人脸识别系统设计和实现</a:t>
            </a:r>
            <a:endParaRPr lang="en-US" altLang="zh-CN" sz="2800" dirty="0"/>
          </a:p>
          <a:p>
            <a:r>
              <a:rPr lang="zh-CN" altLang="zh-CN" sz="2800" dirty="0"/>
              <a:t>系统流程及复杂因素影响下系统测试结果分析</a:t>
            </a:r>
            <a:endParaRPr lang="zh-CN" altLang="en-US" sz="2800" dirty="0"/>
          </a:p>
        </p:txBody>
      </p:sp>
    </p:spTree>
    <p:extLst>
      <p:ext uri="{BB962C8B-B14F-4D97-AF65-F5344CB8AC3E}">
        <p14:creationId xmlns:p14="http://schemas.microsoft.com/office/powerpoint/2010/main" val="2487794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F7156-0F17-4385-A72D-80282AE434FB}"/>
              </a:ext>
            </a:extLst>
          </p:cNvPr>
          <p:cNvSpPr>
            <a:spLocks noGrp="1"/>
          </p:cNvSpPr>
          <p:nvPr>
            <p:ph type="title"/>
          </p:nvPr>
        </p:nvSpPr>
        <p:spPr>
          <a:xfrm>
            <a:off x="677334" y="609600"/>
            <a:ext cx="8596668" cy="766439"/>
          </a:xfrm>
        </p:spPr>
        <p:txBody>
          <a:bodyPr/>
          <a:lstStyle/>
          <a:p>
            <a:r>
              <a:rPr lang="zh-CN" altLang="en-US" dirty="0"/>
              <a:t>图像运动模糊鲁棒的设计与实现</a:t>
            </a:r>
          </a:p>
        </p:txBody>
      </p:sp>
      <p:sp>
        <p:nvSpPr>
          <p:cNvPr id="3" name="内容占位符 2">
            <a:extLst>
              <a:ext uri="{FF2B5EF4-FFF2-40B4-BE49-F238E27FC236}">
                <a16:creationId xmlns:a16="http://schemas.microsoft.com/office/drawing/2014/main" id="{48B0DA71-8EE4-4F4D-8C31-70FF42E61F77}"/>
              </a:ext>
            </a:extLst>
          </p:cNvPr>
          <p:cNvSpPr>
            <a:spLocks noGrp="1"/>
          </p:cNvSpPr>
          <p:nvPr>
            <p:ph idx="1"/>
          </p:nvPr>
        </p:nvSpPr>
        <p:spPr>
          <a:xfrm>
            <a:off x="677334" y="1376039"/>
            <a:ext cx="8596668" cy="4665323"/>
          </a:xfrm>
        </p:spPr>
        <p:txBody>
          <a:bodyPr>
            <a:normAutofit/>
          </a:bodyPr>
          <a:lstStyle/>
          <a:p>
            <a:r>
              <a:rPr lang="zh-CN" altLang="en-US" sz="2800" dirty="0"/>
              <a:t>基于</a:t>
            </a:r>
            <a:r>
              <a:rPr lang="en-US" altLang="zh-CN" sz="2800" dirty="0"/>
              <a:t>EDVR</a:t>
            </a:r>
            <a:r>
              <a:rPr lang="zh-CN" altLang="en-US" sz="2800" dirty="0"/>
              <a:t>架构的设计思路</a:t>
            </a:r>
            <a:endParaRPr lang="en-US" altLang="zh-CN" sz="2800" dirty="0"/>
          </a:p>
          <a:p>
            <a:pPr lvl="1"/>
            <a:r>
              <a:rPr lang="en-US" altLang="zh-CN" sz="2200" dirty="0"/>
              <a:t>PCD</a:t>
            </a:r>
            <a:r>
              <a:rPr lang="zh-CN" altLang="en-US" sz="2200" dirty="0"/>
              <a:t>对齐去模糊</a:t>
            </a:r>
            <a:endParaRPr lang="en-US" altLang="zh-CN" sz="2200" dirty="0"/>
          </a:p>
          <a:p>
            <a:pPr lvl="1"/>
            <a:r>
              <a:rPr lang="en-US" altLang="zh-CN" sz="2200" dirty="0"/>
              <a:t>TSA</a:t>
            </a:r>
            <a:r>
              <a:rPr lang="zh-CN" altLang="en-US" sz="2200" dirty="0"/>
              <a:t>融合超分辨率</a:t>
            </a:r>
            <a:endParaRPr lang="en-US" altLang="zh-CN" sz="2200" dirty="0"/>
          </a:p>
          <a:p>
            <a:pPr lvl="1"/>
            <a:r>
              <a:rPr lang="zh-CN" altLang="en-US" sz="2200" dirty="0"/>
              <a:t>鲁棒方法的实现</a:t>
            </a:r>
            <a:r>
              <a:rPr lang="en-US" altLang="zh-CN" sz="2200" dirty="0"/>
              <a:t>——</a:t>
            </a:r>
            <a:r>
              <a:rPr lang="zh-CN" altLang="en-US" sz="2200" dirty="0"/>
              <a:t>两步恢复</a:t>
            </a:r>
            <a:endParaRPr lang="en-US" altLang="zh-CN" sz="2200" dirty="0"/>
          </a:p>
          <a:p>
            <a:r>
              <a:rPr lang="en-US" altLang="zh-CN" sz="2800" dirty="0"/>
              <a:t>EDVR</a:t>
            </a:r>
            <a:r>
              <a:rPr lang="zh-CN" altLang="en-US" sz="2800" dirty="0"/>
              <a:t>模块进一步优化实现</a:t>
            </a:r>
            <a:endParaRPr lang="en-US" altLang="zh-CN" sz="2800" dirty="0"/>
          </a:p>
          <a:p>
            <a:r>
              <a:rPr lang="zh-CN" altLang="en-US" sz="2800" dirty="0"/>
              <a:t>优化后运行结果分析</a:t>
            </a:r>
            <a:endParaRPr lang="en-US" altLang="zh-CN" sz="2800" dirty="0"/>
          </a:p>
        </p:txBody>
      </p:sp>
    </p:spTree>
    <p:extLst>
      <p:ext uri="{BB962C8B-B14F-4D97-AF65-F5344CB8AC3E}">
        <p14:creationId xmlns:p14="http://schemas.microsoft.com/office/powerpoint/2010/main" val="771342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DAA94-6CC9-47CA-BED0-EEAEC0377BD2}"/>
              </a:ext>
            </a:extLst>
          </p:cNvPr>
          <p:cNvSpPr>
            <a:spLocks noGrp="1"/>
          </p:cNvSpPr>
          <p:nvPr>
            <p:ph type="title"/>
          </p:nvPr>
        </p:nvSpPr>
        <p:spPr>
          <a:xfrm>
            <a:off x="677334" y="609600"/>
            <a:ext cx="8596668" cy="713173"/>
          </a:xfrm>
        </p:spPr>
        <p:txBody>
          <a:bodyPr/>
          <a:lstStyle/>
          <a:p>
            <a:r>
              <a:rPr lang="zh-CN" altLang="en-US" dirty="0"/>
              <a:t>基于</a:t>
            </a:r>
            <a:r>
              <a:rPr lang="en-US" altLang="zh-CN" dirty="0"/>
              <a:t>EDVR</a:t>
            </a:r>
            <a:r>
              <a:rPr lang="zh-CN" altLang="en-US" dirty="0"/>
              <a:t>架构的设计思路</a:t>
            </a:r>
          </a:p>
        </p:txBody>
      </p:sp>
      <p:sp>
        <p:nvSpPr>
          <p:cNvPr id="3" name="内容占位符 2">
            <a:extLst>
              <a:ext uri="{FF2B5EF4-FFF2-40B4-BE49-F238E27FC236}">
                <a16:creationId xmlns:a16="http://schemas.microsoft.com/office/drawing/2014/main" id="{DAE35611-3806-4E4B-82F3-19591415E61E}"/>
              </a:ext>
            </a:extLst>
          </p:cNvPr>
          <p:cNvSpPr>
            <a:spLocks noGrp="1"/>
          </p:cNvSpPr>
          <p:nvPr>
            <p:ph idx="1"/>
          </p:nvPr>
        </p:nvSpPr>
        <p:spPr>
          <a:xfrm>
            <a:off x="677334" y="1322773"/>
            <a:ext cx="8596668" cy="4718589"/>
          </a:xfrm>
        </p:spPr>
        <p:txBody>
          <a:bodyPr/>
          <a:lstStyle/>
          <a:p>
            <a:endParaRPr lang="zh-CN" altLang="en-US" dirty="0"/>
          </a:p>
        </p:txBody>
      </p:sp>
      <p:pic>
        <p:nvPicPr>
          <p:cNvPr id="4" name="图片 3">
            <a:extLst>
              <a:ext uri="{FF2B5EF4-FFF2-40B4-BE49-F238E27FC236}">
                <a16:creationId xmlns:a16="http://schemas.microsoft.com/office/drawing/2014/main" id="{A4151CCF-264F-45F8-9C1D-53BF67F3E293}"/>
              </a:ext>
            </a:extLst>
          </p:cNvPr>
          <p:cNvPicPr/>
          <p:nvPr/>
        </p:nvPicPr>
        <p:blipFill>
          <a:blip r:embed="rId2"/>
          <a:stretch>
            <a:fillRect/>
          </a:stretch>
        </p:blipFill>
        <p:spPr>
          <a:xfrm>
            <a:off x="677334" y="1946429"/>
            <a:ext cx="8706363" cy="2965142"/>
          </a:xfrm>
          <a:prstGeom prst="rect">
            <a:avLst/>
          </a:prstGeom>
        </p:spPr>
      </p:pic>
    </p:spTree>
    <p:extLst>
      <p:ext uri="{BB962C8B-B14F-4D97-AF65-F5344CB8AC3E}">
        <p14:creationId xmlns:p14="http://schemas.microsoft.com/office/powerpoint/2010/main" val="2448687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E5EB5-65E2-4662-B82C-B33D3A572B0A}"/>
              </a:ext>
            </a:extLst>
          </p:cNvPr>
          <p:cNvSpPr>
            <a:spLocks noGrp="1"/>
          </p:cNvSpPr>
          <p:nvPr>
            <p:ph type="title"/>
          </p:nvPr>
        </p:nvSpPr>
        <p:spPr>
          <a:xfrm>
            <a:off x="677334" y="609600"/>
            <a:ext cx="8596668" cy="677662"/>
          </a:xfrm>
        </p:spPr>
        <p:txBody>
          <a:bodyPr/>
          <a:lstStyle/>
          <a:p>
            <a:r>
              <a:rPr lang="en-US" altLang="zh-CN" dirty="0"/>
              <a:t>PCD</a:t>
            </a:r>
            <a:r>
              <a:rPr lang="zh-CN" altLang="en-US" dirty="0"/>
              <a:t>对齐去模糊</a:t>
            </a:r>
          </a:p>
        </p:txBody>
      </p:sp>
      <p:sp>
        <p:nvSpPr>
          <p:cNvPr id="3" name="内容占位符 2">
            <a:extLst>
              <a:ext uri="{FF2B5EF4-FFF2-40B4-BE49-F238E27FC236}">
                <a16:creationId xmlns:a16="http://schemas.microsoft.com/office/drawing/2014/main" id="{C6F71AD4-4CC9-4CDC-99F0-495E2772B72C}"/>
              </a:ext>
            </a:extLst>
          </p:cNvPr>
          <p:cNvSpPr>
            <a:spLocks noGrp="1"/>
          </p:cNvSpPr>
          <p:nvPr>
            <p:ph idx="1"/>
          </p:nvPr>
        </p:nvSpPr>
        <p:spPr>
          <a:xfrm>
            <a:off x="677334" y="1287263"/>
            <a:ext cx="8596668" cy="4754100"/>
          </a:xfrm>
        </p:spPr>
        <p:txBody>
          <a:bodyPr/>
          <a:lstStyle/>
          <a:p>
            <a:endParaRPr lang="zh-CN" altLang="en-US" dirty="0"/>
          </a:p>
        </p:txBody>
      </p:sp>
      <p:pic>
        <p:nvPicPr>
          <p:cNvPr id="4" name="图片 3">
            <a:extLst>
              <a:ext uri="{FF2B5EF4-FFF2-40B4-BE49-F238E27FC236}">
                <a16:creationId xmlns:a16="http://schemas.microsoft.com/office/drawing/2014/main" id="{3458D573-1C6E-4C08-B1D7-CB03DB03EE1A}"/>
              </a:ext>
            </a:extLst>
          </p:cNvPr>
          <p:cNvPicPr/>
          <p:nvPr/>
        </p:nvPicPr>
        <p:blipFill>
          <a:blip r:embed="rId2"/>
          <a:stretch>
            <a:fillRect/>
          </a:stretch>
        </p:blipFill>
        <p:spPr>
          <a:xfrm>
            <a:off x="2362510" y="1287262"/>
            <a:ext cx="5226316" cy="4990583"/>
          </a:xfrm>
          <a:prstGeom prst="rect">
            <a:avLst/>
          </a:prstGeom>
        </p:spPr>
      </p:pic>
    </p:spTree>
    <p:extLst>
      <p:ext uri="{BB962C8B-B14F-4D97-AF65-F5344CB8AC3E}">
        <p14:creationId xmlns:p14="http://schemas.microsoft.com/office/powerpoint/2010/main" val="3070519414"/>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325</TotalTime>
  <Words>1081</Words>
  <Application>Microsoft Office PowerPoint</Application>
  <PresentationFormat>宽屏</PresentationFormat>
  <Paragraphs>132</Paragraphs>
  <Slides>31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31</vt:i4>
      </vt:variant>
    </vt:vector>
  </HeadingPairs>
  <TitlesOfParts>
    <vt:vector size="35" baseType="lpstr">
      <vt:lpstr>Arial</vt:lpstr>
      <vt:lpstr>Trebuchet MS</vt:lpstr>
      <vt:lpstr>Wingdings 3</vt:lpstr>
      <vt:lpstr>平面</vt:lpstr>
      <vt:lpstr>图像运动模糊鲁棒的人脸识别系统研究与实现</vt:lpstr>
      <vt:lpstr>目录 </vt:lpstr>
      <vt:lpstr>绪论 </vt:lpstr>
      <vt:lpstr>绪论-课题背景及研究意义</vt:lpstr>
      <vt:lpstr>绪论-人脸识别的研究历程</vt:lpstr>
      <vt:lpstr>绪论-论文主要内容</vt:lpstr>
      <vt:lpstr>图像运动模糊鲁棒的设计与实现</vt:lpstr>
      <vt:lpstr>基于EDVR架构的设计思路</vt:lpstr>
      <vt:lpstr>PCD对齐去模糊</vt:lpstr>
      <vt:lpstr>TSA融合超分辨率</vt:lpstr>
      <vt:lpstr>优化方式</vt:lpstr>
      <vt:lpstr>优化后运行结果分析</vt:lpstr>
      <vt:lpstr>人脸识别系统设计和实现</vt:lpstr>
      <vt:lpstr>基于MTCNN架构的设计思路</vt:lpstr>
      <vt:lpstr>PowerPoint 演示文稿</vt:lpstr>
      <vt:lpstr>PowerPoint 演示文稿</vt:lpstr>
      <vt:lpstr>优化方式</vt:lpstr>
      <vt:lpstr>优化后结果及分析</vt:lpstr>
      <vt:lpstr>结果分析-远距离清晰人脸</vt:lpstr>
      <vt:lpstr>结果分析-远距离较模糊人脸</vt:lpstr>
      <vt:lpstr>结果分析-多距离人脸</vt:lpstr>
      <vt:lpstr>结果分析-超远距离及聚焦在近距离人脸的测试</vt:lpstr>
      <vt:lpstr>结果分析-超远距离及聚焦在近距离人脸的测试</vt:lpstr>
      <vt:lpstr>结果分析-运动模糊的较远人脸</vt:lpstr>
      <vt:lpstr>系统流程及运行测试结果分析</vt:lpstr>
      <vt:lpstr>系统流程</vt:lpstr>
      <vt:lpstr>光线的影响                     运动模糊的影响</vt:lpstr>
      <vt:lpstr>人脸位置的影响-距离不同</vt:lpstr>
      <vt:lpstr>人脸位置的影响-被遮挡</vt:lpstr>
      <vt:lpstr>结论</vt:lpstr>
      <vt:lpstr>谢谢各位老师 请批评指正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桥 关</dc:creator>
  <cp:lastModifiedBy>桥 关</cp:lastModifiedBy>
  <cp:revision>54</cp:revision>
  <dcterms:created xsi:type="dcterms:W3CDTF">2020-03-21T02:28:24Z</dcterms:created>
  <dcterms:modified xsi:type="dcterms:W3CDTF">2020-06-05T05:26:27Z</dcterms:modified>
</cp:coreProperties>
</file>